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303" r:id="rId3"/>
    <p:sldId id="258" r:id="rId4"/>
    <p:sldId id="259" r:id="rId5"/>
    <p:sldId id="260" r:id="rId6"/>
    <p:sldId id="261" r:id="rId7"/>
    <p:sldId id="262" r:id="rId8"/>
    <p:sldId id="263" r:id="rId9"/>
    <p:sldId id="264" r:id="rId10"/>
    <p:sldId id="265" r:id="rId11"/>
    <p:sldId id="285" r:id="rId12"/>
    <p:sldId id="284" r:id="rId13"/>
    <p:sldId id="266" r:id="rId14"/>
    <p:sldId id="267" r:id="rId15"/>
    <p:sldId id="268" r:id="rId16"/>
    <p:sldId id="286" r:id="rId17"/>
    <p:sldId id="269" r:id="rId18"/>
    <p:sldId id="282" r:id="rId19"/>
    <p:sldId id="277" r:id="rId20"/>
    <p:sldId id="279" r:id="rId21"/>
    <p:sldId id="287" r:id="rId22"/>
    <p:sldId id="288" r:id="rId23"/>
    <p:sldId id="289" r:id="rId24"/>
    <p:sldId id="290" r:id="rId25"/>
    <p:sldId id="292" r:id="rId26"/>
    <p:sldId id="293" r:id="rId27"/>
    <p:sldId id="291" r:id="rId28"/>
    <p:sldId id="294" r:id="rId29"/>
    <p:sldId id="281" r:id="rId30"/>
    <p:sldId id="297" r:id="rId31"/>
    <p:sldId id="300" r:id="rId32"/>
    <p:sldId id="301" r:id="rId33"/>
    <p:sldId id="302" r:id="rId34"/>
    <p:sldId id="299" r:id="rId35"/>
  </p:sldIdLst>
  <p:sldSz cx="16256000" cy="9144000"/>
  <p:notesSz cx="6858000" cy="9144000"/>
  <p:defaultTextStyle>
    <a:lvl1pPr algn="ctr" defTabSz="546100">
      <a:defRPr sz="3600">
        <a:solidFill>
          <a:srgbClr val="FFFFFF"/>
        </a:solidFill>
        <a:latin typeface="+mn-lt"/>
        <a:ea typeface="+mn-ea"/>
        <a:cs typeface="+mn-cs"/>
        <a:sym typeface="Gill Sans"/>
      </a:defRPr>
    </a:lvl1pPr>
    <a:lvl2pPr indent="228600" algn="ctr" defTabSz="546100">
      <a:defRPr sz="3600">
        <a:solidFill>
          <a:srgbClr val="FFFFFF"/>
        </a:solidFill>
        <a:latin typeface="+mn-lt"/>
        <a:ea typeface="+mn-ea"/>
        <a:cs typeface="+mn-cs"/>
        <a:sym typeface="Gill Sans"/>
      </a:defRPr>
    </a:lvl2pPr>
    <a:lvl3pPr indent="457200" algn="ctr" defTabSz="546100">
      <a:defRPr sz="3600">
        <a:solidFill>
          <a:srgbClr val="FFFFFF"/>
        </a:solidFill>
        <a:latin typeface="+mn-lt"/>
        <a:ea typeface="+mn-ea"/>
        <a:cs typeface="+mn-cs"/>
        <a:sym typeface="Gill Sans"/>
      </a:defRPr>
    </a:lvl3pPr>
    <a:lvl4pPr indent="685800" algn="ctr" defTabSz="546100">
      <a:defRPr sz="3600">
        <a:solidFill>
          <a:srgbClr val="FFFFFF"/>
        </a:solidFill>
        <a:latin typeface="+mn-lt"/>
        <a:ea typeface="+mn-ea"/>
        <a:cs typeface="+mn-cs"/>
        <a:sym typeface="Gill Sans"/>
      </a:defRPr>
    </a:lvl4pPr>
    <a:lvl5pPr indent="914400" algn="ctr" defTabSz="546100">
      <a:defRPr sz="3600">
        <a:solidFill>
          <a:srgbClr val="FFFFFF"/>
        </a:solidFill>
        <a:latin typeface="+mn-lt"/>
        <a:ea typeface="+mn-ea"/>
        <a:cs typeface="+mn-cs"/>
        <a:sym typeface="Gill Sans"/>
      </a:defRPr>
    </a:lvl5pPr>
    <a:lvl6pPr indent="1143000" algn="ctr" defTabSz="546100">
      <a:defRPr sz="3600">
        <a:solidFill>
          <a:srgbClr val="FFFFFF"/>
        </a:solidFill>
        <a:latin typeface="+mn-lt"/>
        <a:ea typeface="+mn-ea"/>
        <a:cs typeface="+mn-cs"/>
        <a:sym typeface="Gill Sans"/>
      </a:defRPr>
    </a:lvl6pPr>
    <a:lvl7pPr indent="1371600" algn="ctr" defTabSz="546100">
      <a:defRPr sz="3600">
        <a:solidFill>
          <a:srgbClr val="FFFFFF"/>
        </a:solidFill>
        <a:latin typeface="+mn-lt"/>
        <a:ea typeface="+mn-ea"/>
        <a:cs typeface="+mn-cs"/>
        <a:sym typeface="Gill Sans"/>
      </a:defRPr>
    </a:lvl7pPr>
    <a:lvl8pPr indent="1600200" algn="ctr" defTabSz="546100">
      <a:defRPr sz="3600">
        <a:solidFill>
          <a:srgbClr val="FFFFFF"/>
        </a:solidFill>
        <a:latin typeface="+mn-lt"/>
        <a:ea typeface="+mn-ea"/>
        <a:cs typeface="+mn-cs"/>
        <a:sym typeface="Gill Sans"/>
      </a:defRPr>
    </a:lvl8pPr>
    <a:lvl9pPr indent="1828800" algn="ctr" defTabSz="546100">
      <a:defRPr sz="3600">
        <a:solidFill>
          <a:srgbClr val="FFFFFF"/>
        </a:solid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5C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Light"/>
          <a:ea typeface="Helvetica Light"/>
          <a:cs typeface="Helvetica Light"/>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0" d="100"/>
          <a:sy n="60" d="100"/>
        </p:scale>
        <p:origin x="-120" y="-440"/>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 name="Shape 4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6" name="Shape 4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642770417"/>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155700" y="1536700"/>
            <a:ext cx="13931900" cy="3086100"/>
          </a:xfrm>
          <a:prstGeom prst="rect">
            <a:avLst/>
          </a:prstGeom>
        </p:spPr>
        <p:txBody>
          <a:bodyPr anchor="b"/>
          <a:lstStyle/>
          <a:p>
            <a:pPr lvl="0">
              <a:defRPr sz="1800">
                <a:solidFill>
                  <a:srgbClr val="000000"/>
                </a:solidFill>
              </a:defRPr>
            </a:pPr>
            <a:r>
              <a:rPr sz="7600">
                <a:solidFill>
                  <a:srgbClr val="FFFFFF"/>
                </a:solidFill>
              </a:rPr>
              <a:t>Title Text</a:t>
            </a:r>
          </a:p>
        </p:txBody>
      </p:sp>
      <p:sp>
        <p:nvSpPr>
          <p:cNvPr id="6" name="Shape 6"/>
          <p:cNvSpPr>
            <a:spLocks noGrp="1"/>
          </p:cNvSpPr>
          <p:nvPr>
            <p:ph type="body"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FFFFFF"/>
        </a:solidFill>
        <a:effectLst/>
      </p:bgPr>
    </p:bg>
    <p:spTree>
      <p:nvGrpSpPr>
        <p:cNvPr id="1" name=""/>
        <p:cNvGrpSpPr/>
        <p:nvPr/>
      </p:nvGrpSpPr>
      <p:grpSpPr>
        <a:xfrm>
          <a:off x="0" y="0"/>
          <a:ext cx="0" cy="0"/>
          <a:chOff x="0" y="0"/>
          <a:chExt cx="0" cy="0"/>
        </a:xfrm>
      </p:grpSpPr>
      <p:pic>
        <p:nvPicPr>
          <p:cNvPr id="26" name="Black_photo-v-1.pdf"/>
          <p:cNvPicPr/>
          <p:nvPr/>
        </p:nvPicPr>
        <p:blipFill>
          <a:blip r:embed="rId2">
            <a:extLst/>
          </a:blip>
          <a:stretch>
            <a:fillRect/>
          </a:stretch>
        </p:blipFill>
        <p:spPr>
          <a:xfrm>
            <a:off x="0" y="0"/>
            <a:ext cx="16256001" cy="9144001"/>
          </a:xfrm>
          <a:prstGeom prst="rect">
            <a:avLst/>
          </a:prstGeom>
          <a:ln w="12700">
            <a:miter lim="400000"/>
          </a:ln>
        </p:spPr>
      </p:pic>
      <p:sp>
        <p:nvSpPr>
          <p:cNvPr id="27" name="Shape 27"/>
          <p:cNvSpPr>
            <a:spLocks noGrp="1"/>
          </p:cNvSpPr>
          <p:nvPr>
            <p:ph type="title"/>
          </p:nvPr>
        </p:nvSpPr>
        <p:spPr>
          <a:xfrm>
            <a:off x="1155700" y="1435100"/>
            <a:ext cx="8369300" cy="3086100"/>
          </a:xfrm>
          <a:prstGeom prst="rect">
            <a:avLst/>
          </a:prstGeom>
        </p:spPr>
        <p:txBody>
          <a:bodyPr anchor="b"/>
          <a:lstStyle>
            <a:lvl1pPr>
              <a:defRPr sz="6400"/>
            </a:lvl1pPr>
          </a:lstStyle>
          <a:p>
            <a:pPr lvl="0">
              <a:defRPr sz="1800">
                <a:solidFill>
                  <a:srgbClr val="000000"/>
                </a:solidFill>
              </a:defRPr>
            </a:pPr>
            <a:r>
              <a:rPr sz="6400">
                <a:solidFill>
                  <a:srgbClr val="FFFFFF"/>
                </a:solidFill>
              </a:rPr>
              <a:t>Title Text</a:t>
            </a:r>
          </a:p>
        </p:txBody>
      </p:sp>
      <p:sp>
        <p:nvSpPr>
          <p:cNvPr id="28" name="Shape 28"/>
          <p:cNvSpPr>
            <a:spLocks noGrp="1"/>
          </p:cNvSpPr>
          <p:nvPr>
            <p:ph type="body"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30" name="Shape 30"/>
          <p:cNvSpPr>
            <a:spLocks noGrp="1"/>
          </p:cNvSpPr>
          <p:nvPr>
            <p:ph type="title"/>
          </p:nvPr>
        </p:nvSpPr>
        <p:spPr>
          <a:xfrm>
            <a:off x="1155700" y="1435100"/>
            <a:ext cx="8369300" cy="3086100"/>
          </a:xfrm>
          <a:prstGeom prst="rect">
            <a:avLst/>
          </a:prstGeom>
        </p:spPr>
        <p:txBody>
          <a:bodyPr anchor="b"/>
          <a:lstStyle>
            <a:lvl1pPr>
              <a:defRPr sz="6400"/>
            </a:lvl1pPr>
          </a:lstStyle>
          <a:p>
            <a:pPr lvl="0">
              <a:defRPr sz="1800">
                <a:solidFill>
                  <a:srgbClr val="000000"/>
                </a:solidFill>
              </a:defRPr>
            </a:pPr>
            <a:r>
              <a:rPr sz="6400">
                <a:solidFill>
                  <a:srgbClr val="FFFFFF"/>
                </a:solidFill>
              </a:rPr>
              <a:t>Title Text</a:t>
            </a:r>
          </a:p>
        </p:txBody>
      </p:sp>
      <p:sp>
        <p:nvSpPr>
          <p:cNvPr id="31" name="Shape 31"/>
          <p:cNvSpPr>
            <a:spLocks noGrp="1"/>
          </p:cNvSpPr>
          <p:nvPr>
            <p:ph type="body"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pic>
        <p:nvPicPr>
          <p:cNvPr id="33" name="Black_photo-bullets-1.pdf"/>
          <p:cNvPicPr/>
          <p:nvPr/>
        </p:nvPicPr>
        <p:blipFill>
          <a:blip r:embed="rId2">
            <a:extLst/>
          </a:blip>
          <a:stretch>
            <a:fillRect/>
          </a:stretch>
        </p:blipFill>
        <p:spPr>
          <a:xfrm>
            <a:off x="0" y="0"/>
            <a:ext cx="16256001" cy="9144001"/>
          </a:xfrm>
          <a:prstGeom prst="rect">
            <a:avLst/>
          </a:prstGeom>
          <a:ln w="12700">
            <a:miter lim="400000"/>
          </a:ln>
        </p:spPr>
      </p:pic>
      <p:sp>
        <p:nvSpPr>
          <p:cNvPr id="34" name="Shape 34"/>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35" name="Shape 35"/>
          <p:cNvSpPr>
            <a:spLocks noGrp="1"/>
          </p:cNvSpPr>
          <p:nvPr>
            <p:ph type="body"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38" name="Shape 38"/>
          <p:cNvSpPr>
            <a:spLocks noGrp="1"/>
          </p:cNvSpPr>
          <p:nvPr>
            <p:ph type="body"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41" name="Shape 41"/>
          <p:cNvSpPr>
            <a:spLocks noGrp="1"/>
          </p:cNvSpPr>
          <p:nvPr>
            <p:ph type="body"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44" name="Shape 44"/>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12800" y="8475134"/>
            <a:ext cx="3793067" cy="486833"/>
          </a:xfrm>
          <a:prstGeom prst="rect">
            <a:avLst/>
          </a:prstGeom>
        </p:spPr>
        <p:txBody>
          <a:bodyPr lIns="145143" tIns="72571" rIns="145143" bIns="72571"/>
          <a:lstStyle>
            <a:lvl1pPr>
              <a:defRPr/>
            </a:lvl1pPr>
          </a:lstStyle>
          <a:p>
            <a:fld id="{2DA6223C-429D-A341-984D-685BBDF178AE}" type="datetime1">
              <a:rPr lang="en-US"/>
              <a:pPr/>
              <a:t>6/1/15</a:t>
            </a:fld>
            <a:endParaRPr lang="en-US"/>
          </a:p>
        </p:txBody>
      </p:sp>
      <p:sp>
        <p:nvSpPr>
          <p:cNvPr id="5" name="Footer Placeholder 4"/>
          <p:cNvSpPr>
            <a:spLocks noGrp="1"/>
          </p:cNvSpPr>
          <p:nvPr>
            <p:ph type="ftr" sz="quarter" idx="11"/>
          </p:nvPr>
        </p:nvSpPr>
        <p:spPr>
          <a:xfrm>
            <a:off x="5554134" y="8475134"/>
            <a:ext cx="5147733" cy="486833"/>
          </a:xfrm>
          <a:prstGeom prst="rect">
            <a:avLst/>
          </a:prstGeom>
        </p:spPr>
        <p:txBody>
          <a:bodyPr lIns="145143" tIns="72571" rIns="145143" bIns="72571"/>
          <a:lstStyle>
            <a:lvl1pPr>
              <a:defRPr/>
            </a:lvl1pPr>
          </a:lstStyle>
          <a:p>
            <a:endParaRPr lang="en-US"/>
          </a:p>
        </p:txBody>
      </p:sp>
      <p:sp>
        <p:nvSpPr>
          <p:cNvPr id="6" name="Slide Number Placeholder 5"/>
          <p:cNvSpPr>
            <a:spLocks noGrp="1"/>
          </p:cNvSpPr>
          <p:nvPr>
            <p:ph type="sldNum" sz="quarter" idx="12"/>
          </p:nvPr>
        </p:nvSpPr>
        <p:spPr>
          <a:xfrm>
            <a:off x="11650133" y="8475134"/>
            <a:ext cx="3793067" cy="486833"/>
          </a:xfrm>
          <a:prstGeom prst="rect">
            <a:avLst/>
          </a:prstGeom>
        </p:spPr>
        <p:txBody>
          <a:bodyPr lIns="145143" tIns="72571" rIns="145143" bIns="72571"/>
          <a:lstStyle>
            <a:lvl1pPr>
              <a:defRPr/>
            </a:lvl1pPr>
          </a:lstStyle>
          <a:p>
            <a:fld id="{7855A513-C113-8142-8A73-AE5DF2B5D829}" type="slidenum">
              <a:rPr lang="en-US"/>
              <a:pPr/>
              <a:t>‹#›</a:t>
            </a:fld>
            <a:endParaRPr lang="en-US"/>
          </a:p>
        </p:txBody>
      </p:sp>
    </p:spTree>
    <p:extLst>
      <p:ext uri="{BB962C8B-B14F-4D97-AF65-F5344CB8AC3E}">
        <p14:creationId xmlns:p14="http://schemas.microsoft.com/office/powerpoint/2010/main" val="103527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 name="Shape 8"/>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9" name="Shape 9"/>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pPr lvl="0">
              <a:defRPr sz="1800">
                <a:solidFill>
                  <a:srgbClr val="000000"/>
                </a:solidFill>
              </a:defRPr>
            </a:pPr>
            <a:r>
              <a:rPr sz="7600">
                <a:solidFill>
                  <a:srgbClr val="FFFFFF"/>
                </a:solidFill>
              </a:rPr>
              <a:t>Title Text</a:t>
            </a:r>
          </a:p>
        </p:txBody>
      </p:sp>
      <p:sp>
        <p:nvSpPr>
          <p:cNvPr id="12" name="Shape 12"/>
          <p:cNvSpPr>
            <a:spLocks noGrp="1"/>
          </p:cNvSpPr>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4" name="Shape 14"/>
          <p:cNvSpPr>
            <a:spLocks noGrp="1"/>
          </p:cNvSpPr>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 name="Shape 17"/>
          <p:cNvSpPr>
            <a:spLocks noGrp="1"/>
          </p:cNvSpPr>
          <p:nvPr>
            <p:ph type="title"/>
          </p:nvPr>
        </p:nvSpPr>
        <p:spPr>
          <a:xfrm>
            <a:off x="1663700" y="241300"/>
            <a:ext cx="12941300" cy="22987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9" name="Shape 19"/>
          <p:cNvSpPr>
            <a:spLocks noGrp="1"/>
          </p:cNvSpPr>
          <p:nvPr>
            <p:ph type="title"/>
          </p:nvPr>
        </p:nvSpPr>
        <p:spPr>
          <a:xfrm>
            <a:off x="1155700" y="2781300"/>
            <a:ext cx="13931900" cy="35687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FFFFFF"/>
        </a:solidFill>
        <a:effectLst/>
      </p:bgPr>
    </p:bg>
    <p:spTree>
      <p:nvGrpSpPr>
        <p:cNvPr id="1" name=""/>
        <p:cNvGrpSpPr/>
        <p:nvPr/>
      </p:nvGrpSpPr>
      <p:grpSpPr>
        <a:xfrm>
          <a:off x="0" y="0"/>
          <a:ext cx="0" cy="0"/>
          <a:chOff x="0" y="0"/>
          <a:chExt cx="0" cy="0"/>
        </a:xfrm>
      </p:grpSpPr>
      <p:pic>
        <p:nvPicPr>
          <p:cNvPr id="21" name="Black_photo-h-2.pdf"/>
          <p:cNvPicPr/>
          <p:nvPr/>
        </p:nvPicPr>
        <p:blipFill>
          <a:blip r:embed="rId2">
            <a:extLst/>
          </a:blip>
          <a:stretch>
            <a:fillRect/>
          </a:stretch>
        </p:blipFill>
        <p:spPr>
          <a:xfrm>
            <a:off x="0" y="0"/>
            <a:ext cx="16256001" cy="9144001"/>
          </a:xfrm>
          <a:prstGeom prst="rect">
            <a:avLst/>
          </a:prstGeom>
          <a:ln w="12700">
            <a:miter lim="400000"/>
          </a:ln>
        </p:spPr>
      </p:pic>
      <p:sp>
        <p:nvSpPr>
          <p:cNvPr id="22" name="Shape 22"/>
          <p:cNvSpPr>
            <a:spLocks noGrp="1"/>
          </p:cNvSpPr>
          <p:nvPr>
            <p:ph type="title"/>
          </p:nvPr>
        </p:nvSpPr>
        <p:spPr>
          <a:xfrm>
            <a:off x="1155700" y="6908800"/>
            <a:ext cx="13931900" cy="15875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4" name="Shape 24"/>
          <p:cNvSpPr>
            <a:spLocks noGrp="1"/>
          </p:cNvSpPr>
          <p:nvPr>
            <p:ph type="title"/>
          </p:nvPr>
        </p:nvSpPr>
        <p:spPr>
          <a:xfrm>
            <a:off x="1155700" y="6908800"/>
            <a:ext cx="13931900" cy="1587500"/>
          </a:xfrm>
          <a:prstGeom prst="rect">
            <a:avLst/>
          </a:prstGeom>
        </p:spPr>
        <p:txBody>
          <a:body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7600">
                <a:solidFill>
                  <a:srgbClr val="FFFFFF"/>
                </a:solidFill>
              </a:rPr>
              <a:t>Title Text</a:t>
            </a:r>
          </a:p>
        </p:txBody>
      </p:sp>
      <p:sp>
        <p:nvSpPr>
          <p:cNvPr id="3" name="Shape 3"/>
          <p:cNvSpPr>
            <a:spLocks noGrp="1"/>
          </p:cNvSpPr>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algn="ctr" defTabSz="546100">
        <a:defRPr sz="7600">
          <a:solidFill>
            <a:srgbClr val="FFFFFF"/>
          </a:solidFill>
          <a:latin typeface="+mn-lt"/>
          <a:ea typeface="+mn-ea"/>
          <a:cs typeface="+mn-cs"/>
          <a:sym typeface="Gill Sans"/>
        </a:defRPr>
      </a:lvl1pPr>
      <a:lvl2pPr indent="228600" algn="ctr" defTabSz="546100">
        <a:defRPr sz="7600">
          <a:solidFill>
            <a:srgbClr val="FFFFFF"/>
          </a:solidFill>
          <a:latin typeface="+mn-lt"/>
          <a:ea typeface="+mn-ea"/>
          <a:cs typeface="+mn-cs"/>
          <a:sym typeface="Gill Sans"/>
        </a:defRPr>
      </a:lvl2pPr>
      <a:lvl3pPr indent="457200" algn="ctr" defTabSz="546100">
        <a:defRPr sz="7600">
          <a:solidFill>
            <a:srgbClr val="FFFFFF"/>
          </a:solidFill>
          <a:latin typeface="+mn-lt"/>
          <a:ea typeface="+mn-ea"/>
          <a:cs typeface="+mn-cs"/>
          <a:sym typeface="Gill Sans"/>
        </a:defRPr>
      </a:lvl3pPr>
      <a:lvl4pPr indent="685800" algn="ctr" defTabSz="546100">
        <a:defRPr sz="7600">
          <a:solidFill>
            <a:srgbClr val="FFFFFF"/>
          </a:solidFill>
          <a:latin typeface="+mn-lt"/>
          <a:ea typeface="+mn-ea"/>
          <a:cs typeface="+mn-cs"/>
          <a:sym typeface="Gill Sans"/>
        </a:defRPr>
      </a:lvl4pPr>
      <a:lvl5pPr indent="914400" algn="ctr" defTabSz="546100">
        <a:defRPr sz="7600">
          <a:solidFill>
            <a:srgbClr val="FFFFFF"/>
          </a:solidFill>
          <a:latin typeface="+mn-lt"/>
          <a:ea typeface="+mn-ea"/>
          <a:cs typeface="+mn-cs"/>
          <a:sym typeface="Gill Sans"/>
        </a:defRPr>
      </a:lvl5pPr>
      <a:lvl6pPr indent="1143000" algn="ctr" defTabSz="546100">
        <a:defRPr sz="7600">
          <a:solidFill>
            <a:srgbClr val="FFFFFF"/>
          </a:solidFill>
          <a:latin typeface="+mn-lt"/>
          <a:ea typeface="+mn-ea"/>
          <a:cs typeface="+mn-cs"/>
          <a:sym typeface="Gill Sans"/>
        </a:defRPr>
      </a:lvl6pPr>
      <a:lvl7pPr indent="1371600" algn="ctr" defTabSz="546100">
        <a:defRPr sz="7600">
          <a:solidFill>
            <a:srgbClr val="FFFFFF"/>
          </a:solidFill>
          <a:latin typeface="+mn-lt"/>
          <a:ea typeface="+mn-ea"/>
          <a:cs typeface="+mn-cs"/>
          <a:sym typeface="Gill Sans"/>
        </a:defRPr>
      </a:lvl7pPr>
      <a:lvl8pPr indent="1600200" algn="ctr" defTabSz="546100">
        <a:defRPr sz="7600">
          <a:solidFill>
            <a:srgbClr val="FFFFFF"/>
          </a:solidFill>
          <a:latin typeface="+mn-lt"/>
          <a:ea typeface="+mn-ea"/>
          <a:cs typeface="+mn-cs"/>
          <a:sym typeface="Gill Sans"/>
        </a:defRPr>
      </a:lvl8pPr>
      <a:lvl9pPr indent="1828800" algn="ctr" defTabSz="546100">
        <a:defRPr sz="7600">
          <a:solidFill>
            <a:srgbClr val="FFFFFF"/>
          </a:solidFill>
          <a:latin typeface="+mn-lt"/>
          <a:ea typeface="+mn-ea"/>
          <a:cs typeface="+mn-cs"/>
          <a:sym typeface="Gill Sans"/>
        </a:defRPr>
      </a:lvl9pPr>
    </p:titleStyle>
    <p:bodyStyle>
      <a:lvl1pPr marL="749300" indent="-533400" defTabSz="546100">
        <a:spcBef>
          <a:spcPts val="3500"/>
        </a:spcBef>
        <a:buSzPct val="171000"/>
        <a:buChar char="•"/>
        <a:defRPr sz="3600">
          <a:solidFill>
            <a:srgbClr val="FFFFFF"/>
          </a:solidFill>
          <a:latin typeface="+mn-lt"/>
          <a:ea typeface="+mn-ea"/>
          <a:cs typeface="+mn-cs"/>
          <a:sym typeface="Gill Sans"/>
        </a:defRPr>
      </a:lvl1pPr>
      <a:lvl2pPr marL="1041400" indent="-533400" defTabSz="546100">
        <a:spcBef>
          <a:spcPts val="3500"/>
        </a:spcBef>
        <a:buSzPct val="171000"/>
        <a:buChar char="•"/>
        <a:defRPr sz="3600">
          <a:solidFill>
            <a:srgbClr val="FFFFFF"/>
          </a:solidFill>
          <a:latin typeface="+mn-lt"/>
          <a:ea typeface="+mn-ea"/>
          <a:cs typeface="+mn-cs"/>
          <a:sym typeface="Gill Sans"/>
        </a:defRPr>
      </a:lvl2pPr>
      <a:lvl3pPr marL="1333500" indent="-533400" defTabSz="546100">
        <a:spcBef>
          <a:spcPts val="3500"/>
        </a:spcBef>
        <a:buSzPct val="171000"/>
        <a:buChar char="•"/>
        <a:defRPr sz="3600">
          <a:solidFill>
            <a:srgbClr val="FFFFFF"/>
          </a:solidFill>
          <a:latin typeface="+mn-lt"/>
          <a:ea typeface="+mn-ea"/>
          <a:cs typeface="+mn-cs"/>
          <a:sym typeface="Gill Sans"/>
        </a:defRPr>
      </a:lvl3pPr>
      <a:lvl4pPr marL="1638300" indent="-533400" defTabSz="546100">
        <a:spcBef>
          <a:spcPts val="3500"/>
        </a:spcBef>
        <a:buSzPct val="171000"/>
        <a:buChar char="•"/>
        <a:defRPr sz="3600">
          <a:solidFill>
            <a:srgbClr val="FFFFFF"/>
          </a:solidFill>
          <a:latin typeface="+mn-lt"/>
          <a:ea typeface="+mn-ea"/>
          <a:cs typeface="+mn-cs"/>
          <a:sym typeface="Gill Sans"/>
        </a:defRPr>
      </a:lvl4pPr>
      <a:lvl5pPr marL="1930400" indent="-533400" defTabSz="546100">
        <a:spcBef>
          <a:spcPts val="3500"/>
        </a:spcBef>
        <a:buSzPct val="171000"/>
        <a:buChar char="•"/>
        <a:defRPr sz="3600">
          <a:solidFill>
            <a:srgbClr val="FFFFFF"/>
          </a:solidFill>
          <a:latin typeface="+mn-lt"/>
          <a:ea typeface="+mn-ea"/>
          <a:cs typeface="+mn-cs"/>
          <a:sym typeface="Gill Sans"/>
        </a:defRPr>
      </a:lvl5pPr>
      <a:lvl6pPr marL="2222500" indent="-533400" defTabSz="546100">
        <a:spcBef>
          <a:spcPts val="3500"/>
        </a:spcBef>
        <a:buSzPct val="171000"/>
        <a:buChar char="•"/>
        <a:defRPr sz="3600">
          <a:solidFill>
            <a:srgbClr val="FFFFFF"/>
          </a:solidFill>
          <a:latin typeface="+mn-lt"/>
          <a:ea typeface="+mn-ea"/>
          <a:cs typeface="+mn-cs"/>
          <a:sym typeface="Gill Sans"/>
        </a:defRPr>
      </a:lvl6pPr>
      <a:lvl7pPr marL="2514600" indent="-533400" defTabSz="546100">
        <a:spcBef>
          <a:spcPts val="3500"/>
        </a:spcBef>
        <a:buSzPct val="171000"/>
        <a:buChar char="•"/>
        <a:defRPr sz="3600">
          <a:solidFill>
            <a:srgbClr val="FFFFFF"/>
          </a:solidFill>
          <a:latin typeface="+mn-lt"/>
          <a:ea typeface="+mn-ea"/>
          <a:cs typeface="+mn-cs"/>
          <a:sym typeface="Gill Sans"/>
        </a:defRPr>
      </a:lvl7pPr>
      <a:lvl8pPr marL="2806700" indent="-533400" defTabSz="546100">
        <a:spcBef>
          <a:spcPts val="3500"/>
        </a:spcBef>
        <a:buSzPct val="171000"/>
        <a:buChar char="•"/>
        <a:defRPr sz="3600">
          <a:solidFill>
            <a:srgbClr val="FFFFFF"/>
          </a:solidFill>
          <a:latin typeface="+mn-lt"/>
          <a:ea typeface="+mn-ea"/>
          <a:cs typeface="+mn-cs"/>
          <a:sym typeface="Gill Sans"/>
        </a:defRPr>
      </a:lvl8pPr>
      <a:lvl9pPr marL="3098800" indent="-533400" defTabSz="546100">
        <a:spcBef>
          <a:spcPts val="3500"/>
        </a:spcBef>
        <a:buSzPct val="171000"/>
        <a:buChar char="•"/>
        <a:defRPr sz="3600">
          <a:solidFill>
            <a:srgbClr val="FFFFFF"/>
          </a:solidFill>
          <a:latin typeface="+mn-lt"/>
          <a:ea typeface="+mn-ea"/>
          <a:cs typeface="+mn-cs"/>
          <a:sym typeface="Gill Sans"/>
        </a:defRPr>
      </a:lvl9pPr>
    </p:bodyStyle>
    <p:otherStyle>
      <a:lvl1pPr algn="ctr" defTabSz="546100">
        <a:defRPr sz="1600">
          <a:solidFill>
            <a:schemeClr val="tx1"/>
          </a:solidFill>
          <a:latin typeface="+mn-lt"/>
          <a:ea typeface="+mn-ea"/>
          <a:cs typeface="+mn-cs"/>
          <a:sym typeface="Gill Sans"/>
        </a:defRPr>
      </a:lvl1pPr>
      <a:lvl2pPr indent="228600" algn="ctr" defTabSz="546100">
        <a:defRPr sz="1600">
          <a:solidFill>
            <a:schemeClr val="tx1"/>
          </a:solidFill>
          <a:latin typeface="+mn-lt"/>
          <a:ea typeface="+mn-ea"/>
          <a:cs typeface="+mn-cs"/>
          <a:sym typeface="Gill Sans"/>
        </a:defRPr>
      </a:lvl2pPr>
      <a:lvl3pPr indent="457200" algn="ctr" defTabSz="546100">
        <a:defRPr sz="1600">
          <a:solidFill>
            <a:schemeClr val="tx1"/>
          </a:solidFill>
          <a:latin typeface="+mn-lt"/>
          <a:ea typeface="+mn-ea"/>
          <a:cs typeface="+mn-cs"/>
          <a:sym typeface="Gill Sans"/>
        </a:defRPr>
      </a:lvl3pPr>
      <a:lvl4pPr indent="685800" algn="ctr" defTabSz="546100">
        <a:defRPr sz="1600">
          <a:solidFill>
            <a:schemeClr val="tx1"/>
          </a:solidFill>
          <a:latin typeface="+mn-lt"/>
          <a:ea typeface="+mn-ea"/>
          <a:cs typeface="+mn-cs"/>
          <a:sym typeface="Gill Sans"/>
        </a:defRPr>
      </a:lvl4pPr>
      <a:lvl5pPr indent="914400" algn="ctr" defTabSz="546100">
        <a:defRPr sz="1600">
          <a:solidFill>
            <a:schemeClr val="tx1"/>
          </a:solidFill>
          <a:latin typeface="+mn-lt"/>
          <a:ea typeface="+mn-ea"/>
          <a:cs typeface="+mn-cs"/>
          <a:sym typeface="Gill Sans"/>
        </a:defRPr>
      </a:lvl5pPr>
      <a:lvl6pPr indent="1143000" algn="ctr" defTabSz="546100">
        <a:defRPr sz="1600">
          <a:solidFill>
            <a:schemeClr val="tx1"/>
          </a:solidFill>
          <a:latin typeface="+mn-lt"/>
          <a:ea typeface="+mn-ea"/>
          <a:cs typeface="+mn-cs"/>
          <a:sym typeface="Gill Sans"/>
        </a:defRPr>
      </a:lvl6pPr>
      <a:lvl7pPr indent="1371600" algn="ctr" defTabSz="546100">
        <a:defRPr sz="1600">
          <a:solidFill>
            <a:schemeClr val="tx1"/>
          </a:solidFill>
          <a:latin typeface="+mn-lt"/>
          <a:ea typeface="+mn-ea"/>
          <a:cs typeface="+mn-cs"/>
          <a:sym typeface="Gill Sans"/>
        </a:defRPr>
      </a:lvl7pPr>
      <a:lvl8pPr indent="1600200" algn="ctr" defTabSz="546100">
        <a:defRPr sz="1600">
          <a:solidFill>
            <a:schemeClr val="tx1"/>
          </a:solidFill>
          <a:latin typeface="+mn-lt"/>
          <a:ea typeface="+mn-ea"/>
          <a:cs typeface="+mn-cs"/>
          <a:sym typeface="Gill Sans"/>
        </a:defRPr>
      </a:lvl8pPr>
      <a:lvl9pPr indent="1828800" algn="ctr" defTabSz="546100">
        <a:defRPr sz="16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 Id="rId3"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16.xml"/><Relationship Id="rId2"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VY-Ogkc7Mnw" TargetMode="External"/><Relationship Id="rId4" Type="http://schemas.openxmlformats.org/officeDocument/2006/relationships/image" Target="../media/image31.png"/><Relationship Id="rId1" Type="http://schemas.openxmlformats.org/officeDocument/2006/relationships/slideLayout" Target="../slideLayouts/slideLayout15.xml"/><Relationship Id="rId2" Type="http://schemas.openxmlformats.org/officeDocument/2006/relationships/image" Target="../media/image30.jpeg"/></Relationships>
</file>

<file path=ppt/slides/_rels/slide15.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png"/><Relationship Id="rId10" Type="http://schemas.openxmlformats.org/officeDocument/2006/relationships/image" Target="../media/image40.png"/></Relationships>
</file>

<file path=ppt/slides/_rels/slide16.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JPG"/><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jpe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png"/><Relationship Id="rId10"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gif"/><Relationship Id="rId13" Type="http://schemas.openxmlformats.org/officeDocument/2006/relationships/image" Target="../media/image40.png"/><Relationship Id="rId14" Type="http://schemas.openxmlformats.org/officeDocument/2006/relationships/image" Target="../media/image60.jpg"/><Relationship Id="rId15" Type="http://schemas.openxmlformats.org/officeDocument/2006/relationships/image" Target="../media/image61.jpg"/><Relationship Id="rId1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56.png"/><Relationship Id="rId10" Type="http://schemas.openxmlformats.org/officeDocument/2006/relationships/image" Target="../media/image57.gif"/></Relationships>
</file>

<file path=ppt/slides/_rels/slide31.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gif"/><Relationship Id="rId13" Type="http://schemas.openxmlformats.org/officeDocument/2006/relationships/image" Target="../media/image40.png"/><Relationship Id="rId14" Type="http://schemas.openxmlformats.org/officeDocument/2006/relationships/image" Target="../media/image60.jpg"/><Relationship Id="rId15" Type="http://schemas.openxmlformats.org/officeDocument/2006/relationships/image" Target="../media/image61.jpg"/><Relationship Id="rId1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56.png"/><Relationship Id="rId10" Type="http://schemas.openxmlformats.org/officeDocument/2006/relationships/image" Target="../media/image57.gif"/></Relationships>
</file>

<file path=ppt/slides/_rels/slide3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gif"/><Relationship Id="rId13" Type="http://schemas.openxmlformats.org/officeDocument/2006/relationships/image" Target="../media/image40.png"/><Relationship Id="rId14" Type="http://schemas.openxmlformats.org/officeDocument/2006/relationships/image" Target="../media/image60.jpg"/><Relationship Id="rId15" Type="http://schemas.openxmlformats.org/officeDocument/2006/relationships/image" Target="../media/image61.jpg"/><Relationship Id="rId16" Type="http://schemas.openxmlformats.org/officeDocument/2006/relationships/image" Target="../media/image62.png"/><Relationship Id="rId17" Type="http://schemas.openxmlformats.org/officeDocument/2006/relationships/image" Target="../media/image63.jpg"/><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56.png"/><Relationship Id="rId10" Type="http://schemas.openxmlformats.org/officeDocument/2006/relationships/image" Target="../media/image57.gif"/></Relationships>
</file>

<file path=ppt/slides/_rels/slide33.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gif"/><Relationship Id="rId13" Type="http://schemas.openxmlformats.org/officeDocument/2006/relationships/image" Target="../media/image40.png"/><Relationship Id="rId14" Type="http://schemas.openxmlformats.org/officeDocument/2006/relationships/image" Target="../media/image60.jpg"/><Relationship Id="rId15" Type="http://schemas.openxmlformats.org/officeDocument/2006/relationships/image" Target="../media/image61.jpg"/><Relationship Id="rId16" Type="http://schemas.openxmlformats.org/officeDocument/2006/relationships/image" Target="../media/image62.png"/><Relationship Id="rId17" Type="http://schemas.openxmlformats.org/officeDocument/2006/relationships/image" Target="../media/image63.jpg"/><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56.png"/><Relationship Id="rId10" Type="http://schemas.openxmlformats.org/officeDocument/2006/relationships/image" Target="../media/image5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p:cNvSpPr>
          <p:nvPr>
            <p:ph type="title"/>
          </p:nvPr>
        </p:nvSpPr>
        <p:spPr>
          <a:xfrm>
            <a:off x="1155700" y="647700"/>
            <a:ext cx="13931900" cy="3225800"/>
          </a:xfrm>
          <a:prstGeom prst="rect">
            <a:avLst/>
          </a:prstGeom>
        </p:spPr>
        <p:txBody>
          <a:bodyPr/>
          <a:lstStyle>
            <a:lvl1pPr>
              <a:defRPr sz="6400">
                <a:solidFill>
                  <a:srgbClr val="FFFB00"/>
                </a:solidFill>
              </a:defRPr>
            </a:lvl1pPr>
          </a:lstStyle>
          <a:p>
            <a:r>
              <a:rPr lang="en-US" dirty="0"/>
              <a:t>Building the Next Generation LMS From the Inside Out</a:t>
            </a:r>
          </a:p>
        </p:txBody>
      </p:sp>
      <p:sp>
        <p:nvSpPr>
          <p:cNvPr id="49" name="Shape 49"/>
          <p:cNvSpPr>
            <a:spLocks noGrp="1"/>
          </p:cNvSpPr>
          <p:nvPr>
            <p:ph type="body" idx="1"/>
          </p:nvPr>
        </p:nvSpPr>
        <p:spPr>
          <a:xfrm>
            <a:off x="1155700" y="4318001"/>
            <a:ext cx="13931900" cy="4382898"/>
          </a:xfrm>
          <a:prstGeom prst="rect">
            <a:avLst/>
          </a:prstGeom>
        </p:spPr>
        <p:txBody>
          <a:bodyPr/>
          <a:lstStyle/>
          <a:p>
            <a:pPr lvl="0">
              <a:defRPr sz="1800">
                <a:solidFill>
                  <a:srgbClr val="000000"/>
                </a:solidFill>
              </a:defRPr>
            </a:pPr>
            <a:r>
              <a:rPr sz="5100" dirty="0">
                <a:solidFill>
                  <a:srgbClr val="FFFFFF"/>
                </a:solidFill>
              </a:rPr>
              <a:t>Dr. Charles </a:t>
            </a:r>
            <a:r>
              <a:rPr sz="5100" dirty="0" smtClean="0">
                <a:solidFill>
                  <a:srgbClr val="FFFFFF"/>
                </a:solidFill>
              </a:rPr>
              <a:t>Severance</a:t>
            </a:r>
            <a:endParaRPr sz="5100" dirty="0">
              <a:solidFill>
                <a:srgbClr val="FFFFFF"/>
              </a:solidFill>
            </a:endParaRPr>
          </a:p>
          <a:p>
            <a:pPr lvl="0">
              <a:defRPr sz="1800">
                <a:solidFill>
                  <a:srgbClr val="000000"/>
                </a:solidFill>
              </a:defRPr>
            </a:pPr>
            <a:r>
              <a:rPr sz="5100" dirty="0">
                <a:solidFill>
                  <a:srgbClr val="FFFFFF"/>
                </a:solidFill>
              </a:rPr>
              <a:t>University of Michigan School of </a:t>
            </a:r>
            <a:r>
              <a:rPr sz="5100" dirty="0" smtClean="0">
                <a:solidFill>
                  <a:srgbClr val="FFFFFF"/>
                </a:solidFill>
              </a:rPr>
              <a:t>Informatio</a:t>
            </a:r>
            <a:r>
              <a:rPr lang="en-US" sz="5100" dirty="0" smtClean="0">
                <a:solidFill>
                  <a:srgbClr val="FFFFFF"/>
                </a:solidFill>
              </a:rPr>
              <a:t>n</a:t>
            </a:r>
          </a:p>
          <a:p>
            <a:pPr lvl="0">
              <a:defRPr sz="1800">
                <a:solidFill>
                  <a:srgbClr val="000000"/>
                </a:solidFill>
              </a:defRPr>
            </a:pPr>
            <a:r>
              <a:rPr lang="en-US" sz="5100" dirty="0" err="1" smtClean="0">
                <a:solidFill>
                  <a:srgbClr val="FFFFFF"/>
                </a:solidFill>
              </a:rPr>
              <a:t>Longsight</a:t>
            </a:r>
            <a:r>
              <a:rPr lang="en-US" sz="5100" dirty="0" smtClean="0">
                <a:solidFill>
                  <a:srgbClr val="FFFFFF"/>
                </a:solidFill>
              </a:rPr>
              <a:t>, Inc. </a:t>
            </a:r>
            <a:endParaRPr sz="5100" dirty="0">
              <a:solidFill>
                <a:srgbClr val="00F900"/>
              </a:solidFill>
            </a:endParaRPr>
          </a:p>
          <a:p>
            <a:pPr lvl="0">
              <a:defRPr sz="1800">
                <a:solidFill>
                  <a:srgbClr val="000000"/>
                </a:solidFill>
              </a:defRPr>
            </a:pPr>
            <a:endParaRPr sz="4000" dirty="0">
              <a:solidFill>
                <a:srgbClr val="FFFFFF"/>
              </a:solidFill>
            </a:endParaRPr>
          </a:p>
          <a:p>
            <a:pPr lvl="0">
              <a:defRPr sz="1800">
                <a:solidFill>
                  <a:srgbClr val="000000"/>
                </a:solidFill>
              </a:defRPr>
            </a:pPr>
            <a:r>
              <a:rPr lang="en-US" sz="4000" dirty="0" smtClean="0">
                <a:solidFill>
                  <a:srgbClr val="FF40FF"/>
                </a:solidFill>
              </a:rPr>
              <a:t>ESUP Meeting – Paris – 06-Feb-2015</a:t>
            </a:r>
            <a:endParaRPr sz="4000" dirty="0">
              <a:solidFill>
                <a:srgbClr val="FF40FF"/>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new-square-pic.jpg"/>
          <p:cNvPicPr/>
          <p:nvPr/>
        </p:nvPicPr>
        <p:blipFill>
          <a:blip r:embed="rId2">
            <a:extLst/>
          </a:blip>
          <a:stretch>
            <a:fillRect/>
          </a:stretch>
        </p:blipFill>
        <p:spPr>
          <a:xfrm>
            <a:off x="1219200" y="1074737"/>
            <a:ext cx="6515101" cy="6786564"/>
          </a:xfrm>
          <a:prstGeom prst="rect">
            <a:avLst/>
          </a:prstGeom>
          <a:ln w="12700">
            <a:miter lim="400000"/>
          </a:ln>
        </p:spPr>
      </p:pic>
      <p:pic>
        <p:nvPicPr>
          <p:cNvPr id="87" name="first-print-cover_front_750.jpg"/>
          <p:cNvPicPr/>
          <p:nvPr/>
        </p:nvPicPr>
        <p:blipFill>
          <a:blip r:embed="rId3">
            <a:extLst/>
          </a:blip>
          <a:stretch>
            <a:fillRect/>
          </a:stretch>
        </p:blipFill>
        <p:spPr>
          <a:xfrm>
            <a:off x="8902700" y="1013069"/>
            <a:ext cx="5857088" cy="6896100"/>
          </a:xfrm>
          <a:prstGeom prst="rect">
            <a:avLst/>
          </a:prstGeom>
          <a:ln w="12700">
            <a:miter lim="400000"/>
          </a:ln>
        </p:spPr>
      </p:pic>
      <p:sp>
        <p:nvSpPr>
          <p:cNvPr id="88" name="Shape 88"/>
          <p:cNvSpPr/>
          <p:nvPr/>
        </p:nvSpPr>
        <p:spPr>
          <a:xfrm>
            <a:off x="302133" y="8089900"/>
            <a:ext cx="33528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3600">
                <a:solidFill>
                  <a:srgbClr val="FFFFFF"/>
                </a:solidFill>
              </a:rPr>
              <a:t>February 2007</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0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9875" y="552451"/>
            <a:ext cx="12570178" cy="559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0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4333" y="5080001"/>
            <a:ext cx="4262998" cy="311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00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32999" y="4959351"/>
            <a:ext cx="5046134" cy="323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Box 6"/>
          <p:cNvSpPr txBox="1">
            <a:spLocks noChangeArrowheads="1"/>
          </p:cNvSpPr>
          <p:nvPr/>
        </p:nvSpPr>
        <p:spPr bwMode="auto">
          <a:xfrm>
            <a:off x="598293" y="8432800"/>
            <a:ext cx="1047083" cy="59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5143" tIns="72571" rIns="145143" bIns="72571">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900">
                <a:latin typeface="Calibri" charset="0"/>
              </a:rPr>
              <a:t>2007</a:t>
            </a:r>
          </a:p>
        </p:txBody>
      </p:sp>
    </p:spTree>
    <p:extLst>
      <p:ext uri="{BB962C8B-B14F-4D97-AF65-F5344CB8AC3E}">
        <p14:creationId xmlns:p14="http://schemas.microsoft.com/office/powerpoint/2010/main" val="8119634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368" y="2959099"/>
            <a:ext cx="6273800" cy="2298700"/>
          </a:xfrm>
        </p:spPr>
        <p:txBody>
          <a:bodyPr/>
          <a:lstStyle/>
          <a:p>
            <a:r>
              <a:rPr lang="en-US" dirty="0" smtClean="0"/>
              <a:t>Escape from the LMS!!</a:t>
            </a:r>
            <a:endParaRPr lang="en-US" dirty="0"/>
          </a:p>
        </p:txBody>
      </p:sp>
      <p:pic>
        <p:nvPicPr>
          <p:cNvPr id="4" name="Picture 3" descr="0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41466" y="1600200"/>
            <a:ext cx="4241800"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07267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s-global-logo.jpg"/>
          <p:cNvPicPr/>
          <p:nvPr/>
        </p:nvPicPr>
        <p:blipFill>
          <a:blip r:embed="rId2">
            <a:extLst/>
          </a:blip>
          <a:stretch>
            <a:fillRect/>
          </a:stretch>
        </p:blipFill>
        <p:spPr>
          <a:xfrm>
            <a:off x="7112000" y="3435350"/>
            <a:ext cx="1600200" cy="2266950"/>
          </a:xfrm>
          <a:prstGeom prst="rect">
            <a:avLst/>
          </a:prstGeom>
          <a:ln w="12700">
            <a:miter lim="400000"/>
          </a:ln>
        </p:spPr>
      </p:pic>
      <p:sp>
        <p:nvSpPr>
          <p:cNvPr id="91" name="Shape 91"/>
          <p:cNvSpPr/>
          <p:nvPr/>
        </p:nvSpPr>
        <p:spPr>
          <a:xfrm>
            <a:off x="10219097" y="7086600"/>
            <a:ext cx="2759373"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Standards</a:t>
            </a:r>
          </a:p>
        </p:txBody>
      </p:sp>
      <p:sp>
        <p:nvSpPr>
          <p:cNvPr id="92" name="Shape 92"/>
          <p:cNvSpPr/>
          <p:nvPr/>
        </p:nvSpPr>
        <p:spPr>
          <a:xfrm>
            <a:off x="2131404" y="1295400"/>
            <a:ext cx="344956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Commercial</a:t>
            </a:r>
          </a:p>
        </p:txBody>
      </p:sp>
      <p:sp>
        <p:nvSpPr>
          <p:cNvPr id="93" name="Shape 93"/>
          <p:cNvSpPr/>
          <p:nvPr/>
        </p:nvSpPr>
        <p:spPr>
          <a:xfrm>
            <a:off x="3172389" y="6591300"/>
            <a:ext cx="3734185"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Open Source</a:t>
            </a:r>
          </a:p>
        </p:txBody>
      </p:sp>
      <p:sp>
        <p:nvSpPr>
          <p:cNvPr id="94" name="Shape 94"/>
          <p:cNvSpPr/>
          <p:nvPr/>
        </p:nvSpPr>
        <p:spPr>
          <a:xfrm>
            <a:off x="10740345" y="5600700"/>
            <a:ext cx="1278094"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LMS</a:t>
            </a:r>
          </a:p>
        </p:txBody>
      </p:sp>
      <p:sp>
        <p:nvSpPr>
          <p:cNvPr id="95" name="Shape 95"/>
          <p:cNvSpPr/>
          <p:nvPr/>
        </p:nvSpPr>
        <p:spPr>
          <a:xfrm>
            <a:off x="11574273" y="4127500"/>
            <a:ext cx="2869147" cy="87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B00"/>
                </a:solidFill>
              </a:defRPr>
            </a:lvl1pPr>
          </a:lstStyle>
          <a:p>
            <a:pPr lvl="0">
              <a:defRPr sz="1800">
                <a:solidFill>
                  <a:srgbClr val="000000"/>
                </a:solidFill>
              </a:defRPr>
            </a:pPr>
            <a:r>
              <a:rPr sz="5300">
                <a:solidFill>
                  <a:srgbClr val="FFFB00"/>
                </a:solidFill>
              </a:rPr>
              <a:t>Publishers</a:t>
            </a:r>
          </a:p>
        </p:txBody>
      </p:sp>
      <p:sp>
        <p:nvSpPr>
          <p:cNvPr id="96" name="Shape 96"/>
          <p:cNvSpPr/>
          <p:nvPr/>
        </p:nvSpPr>
        <p:spPr>
          <a:xfrm>
            <a:off x="6330453" y="8420100"/>
            <a:ext cx="360246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www.imsglobal.org</a:t>
            </a:r>
          </a:p>
        </p:txBody>
      </p:sp>
      <p:sp>
        <p:nvSpPr>
          <p:cNvPr id="97" name="Shape 97"/>
          <p:cNvSpPr/>
          <p:nvPr/>
        </p:nvSpPr>
        <p:spPr>
          <a:xfrm>
            <a:off x="2039835" y="4159250"/>
            <a:ext cx="2265493"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100">
                <a:solidFill>
                  <a:srgbClr val="00F900"/>
                </a:solidFill>
              </a:rPr>
              <a:t>Common</a:t>
            </a:r>
          </a:p>
          <a:p>
            <a:pPr lvl="0">
              <a:defRPr sz="1800">
                <a:solidFill>
                  <a:srgbClr val="000000"/>
                </a:solidFill>
              </a:defRPr>
            </a:pPr>
            <a:r>
              <a:rPr sz="4100">
                <a:solidFill>
                  <a:srgbClr val="00F900"/>
                </a:solidFill>
              </a:rPr>
              <a:t>Cartridge</a:t>
            </a:r>
          </a:p>
        </p:txBody>
      </p:sp>
      <p:sp>
        <p:nvSpPr>
          <p:cNvPr id="98" name="Shape 98"/>
          <p:cNvSpPr/>
          <p:nvPr/>
        </p:nvSpPr>
        <p:spPr>
          <a:xfrm>
            <a:off x="7287691" y="952500"/>
            <a:ext cx="3350624" cy="1295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100">
                <a:solidFill>
                  <a:srgbClr val="00F900"/>
                </a:solidFill>
              </a:rPr>
              <a:t>Tools</a:t>
            </a:r>
          </a:p>
          <a:p>
            <a:pPr lvl="0">
              <a:defRPr sz="1800">
                <a:solidFill>
                  <a:srgbClr val="000000"/>
                </a:solidFill>
              </a:defRPr>
            </a:pPr>
            <a:r>
              <a:rPr sz="4100">
                <a:solidFill>
                  <a:srgbClr val="00F900"/>
                </a:solidFill>
              </a:rPr>
              <a:t>Interoperability</a:t>
            </a:r>
          </a:p>
        </p:txBody>
      </p:sp>
      <p:sp>
        <p:nvSpPr>
          <p:cNvPr id="99" name="Shape 99"/>
          <p:cNvSpPr/>
          <p:nvPr/>
        </p:nvSpPr>
        <p:spPr>
          <a:xfrm>
            <a:off x="645033" y="7848600"/>
            <a:ext cx="102870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2008</a:t>
            </a:r>
          </a:p>
        </p:txBody>
      </p:sp>
      <p:pic>
        <p:nvPicPr>
          <p:cNvPr id="100" name="csev.jpg"/>
          <p:cNvPicPr/>
          <p:nvPr/>
        </p:nvPicPr>
        <p:blipFill>
          <a:blip r:embed="rId3">
            <a:extLst/>
          </a:blip>
          <a:stretch>
            <a:fillRect/>
          </a:stretch>
        </p:blipFill>
        <p:spPr>
          <a:xfrm>
            <a:off x="12242800" y="508000"/>
            <a:ext cx="2617483" cy="33401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G_2455.jpg"/>
          <p:cNvPicPr/>
          <p:nvPr/>
        </p:nvPicPr>
        <p:blipFill>
          <a:blip r:embed="rId2">
            <a:extLst/>
          </a:blip>
          <a:stretch>
            <a:fillRect/>
          </a:stretch>
        </p:blipFill>
        <p:spPr>
          <a:xfrm>
            <a:off x="549288" y="419100"/>
            <a:ext cx="7362812" cy="5499101"/>
          </a:xfrm>
          <a:prstGeom prst="rect">
            <a:avLst/>
          </a:prstGeom>
          <a:ln w="12700">
            <a:miter lim="400000"/>
          </a:ln>
        </p:spPr>
      </p:pic>
      <p:sp>
        <p:nvSpPr>
          <p:cNvPr id="103" name="Shape 103"/>
          <p:cNvSpPr/>
          <p:nvPr/>
        </p:nvSpPr>
        <p:spPr>
          <a:xfrm>
            <a:off x="6261100" y="7848600"/>
            <a:ext cx="93252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hlinkClick r:id="rId3"/>
              </a:defRPr>
            </a:lvl1pPr>
          </a:lstStyle>
          <a:p>
            <a:pPr lvl="0">
              <a:defRPr sz="1800">
                <a:solidFill>
                  <a:srgbClr val="000000"/>
                </a:solidFill>
              </a:defRPr>
            </a:pPr>
            <a:r>
              <a:rPr sz="3600">
                <a:solidFill>
                  <a:srgbClr val="FFFB00"/>
                </a:solidFill>
                <a:hlinkClick r:id="rId3"/>
              </a:rPr>
              <a:t>http://www.youtube.com/watch?v=VY-Ogkc7Mnw</a:t>
            </a:r>
          </a:p>
        </p:txBody>
      </p:sp>
      <p:pic>
        <p:nvPicPr>
          <p:cNvPr id="104" name="Untitled.png"/>
          <p:cNvPicPr/>
          <p:nvPr/>
        </p:nvPicPr>
        <p:blipFill>
          <a:blip r:embed="rId4">
            <a:extLst/>
          </a:blip>
          <a:stretch>
            <a:fillRect/>
          </a:stretch>
        </p:blipFill>
        <p:spPr>
          <a:xfrm>
            <a:off x="6388100" y="1968500"/>
            <a:ext cx="9321800" cy="5188550"/>
          </a:xfrm>
          <a:prstGeom prst="rect">
            <a:avLst/>
          </a:prstGeom>
          <a:ln w="12700">
            <a:miter lim="400000"/>
          </a:ln>
        </p:spPr>
      </p:pic>
      <p:sp>
        <p:nvSpPr>
          <p:cNvPr id="105" name="Shape 105"/>
          <p:cNvSpPr/>
          <p:nvPr/>
        </p:nvSpPr>
        <p:spPr>
          <a:xfrm>
            <a:off x="723837" y="7848600"/>
            <a:ext cx="178549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FFF"/>
                </a:solidFill>
              </a:rPr>
              <a:t>July 2012</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p:nvPr/>
        </p:nvSpPr>
        <p:spPr>
          <a:xfrm>
            <a:off x="3818391" y="4098856"/>
            <a:ext cx="8626597"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FFFB00"/>
                </a:solidFill>
              </a:defRPr>
            </a:lvl1pPr>
          </a:lstStyle>
          <a:p>
            <a:pPr lvl="0">
              <a:defRPr sz="1800">
                <a:solidFill>
                  <a:srgbClr val="000000"/>
                </a:solidFill>
              </a:defRPr>
            </a:pPr>
            <a:r>
              <a:rPr lang="en-US" sz="5400" dirty="0" smtClean="0">
                <a:solidFill>
                  <a:srgbClr val="FFFB00"/>
                </a:solidFill>
              </a:rPr>
              <a:t>Success has a million parents...</a:t>
            </a:r>
            <a:endParaRPr sz="5400" dirty="0">
              <a:solidFill>
                <a:srgbClr val="FFFB00"/>
              </a:solidFill>
            </a:endParaRPr>
          </a:p>
        </p:txBody>
      </p:sp>
      <p:pic>
        <p:nvPicPr>
          <p:cNvPr id="108" name="ANGELLearning_logo.png"/>
          <p:cNvPicPr/>
          <p:nvPr/>
        </p:nvPicPr>
        <p:blipFill>
          <a:blip r:embed="rId2">
            <a:extLst/>
          </a:blip>
          <a:stretch>
            <a:fillRect/>
          </a:stretch>
        </p:blipFill>
        <p:spPr>
          <a:xfrm>
            <a:off x="11306745" y="7556500"/>
            <a:ext cx="3780855" cy="1231901"/>
          </a:xfrm>
          <a:prstGeom prst="rect">
            <a:avLst/>
          </a:prstGeom>
          <a:ln w="12700">
            <a:miter lim="400000"/>
          </a:ln>
        </p:spPr>
      </p:pic>
      <p:pic>
        <p:nvPicPr>
          <p:cNvPr id="109" name="jenzabar_250.png"/>
          <p:cNvPicPr/>
          <p:nvPr/>
        </p:nvPicPr>
        <p:blipFill>
          <a:blip r:embed="rId3">
            <a:extLst/>
          </a:blip>
          <a:stretch>
            <a:fillRect/>
          </a:stretch>
        </p:blipFill>
        <p:spPr>
          <a:xfrm>
            <a:off x="888047" y="4065436"/>
            <a:ext cx="1193800" cy="1193800"/>
          </a:xfrm>
          <a:prstGeom prst="rect">
            <a:avLst/>
          </a:prstGeom>
          <a:ln w="12700">
            <a:miter lim="400000"/>
          </a:ln>
        </p:spPr>
      </p:pic>
      <p:pic>
        <p:nvPicPr>
          <p:cNvPr id="111" name="book-logo_bigger.jpg"/>
          <p:cNvPicPr/>
          <p:nvPr/>
        </p:nvPicPr>
        <p:blipFill>
          <a:blip r:embed="rId4">
            <a:extLst/>
          </a:blip>
          <a:stretch>
            <a:fillRect/>
          </a:stretch>
        </p:blipFill>
        <p:spPr>
          <a:xfrm>
            <a:off x="7081105" y="6997700"/>
            <a:ext cx="1346200" cy="1346200"/>
          </a:xfrm>
          <a:prstGeom prst="rect">
            <a:avLst/>
          </a:prstGeom>
          <a:ln w="12700">
            <a:miter lim="400000"/>
          </a:ln>
        </p:spPr>
      </p:pic>
      <p:pic>
        <p:nvPicPr>
          <p:cNvPr id="112" name="olat_flat.png"/>
          <p:cNvPicPr/>
          <p:nvPr/>
        </p:nvPicPr>
        <p:blipFill>
          <a:blip r:embed="rId5">
            <a:extLst/>
          </a:blip>
          <a:stretch>
            <a:fillRect/>
          </a:stretch>
        </p:blipFill>
        <p:spPr>
          <a:xfrm>
            <a:off x="9398000" y="6299200"/>
            <a:ext cx="1219200" cy="1257300"/>
          </a:xfrm>
          <a:prstGeom prst="rect">
            <a:avLst/>
          </a:prstGeom>
          <a:ln w="12700">
            <a:miter lim="400000"/>
          </a:ln>
        </p:spPr>
      </p:pic>
      <p:pic>
        <p:nvPicPr>
          <p:cNvPr id="114" name="d2l.jpg"/>
          <p:cNvPicPr/>
          <p:nvPr/>
        </p:nvPicPr>
        <p:blipFill>
          <a:blip r:embed="rId6">
            <a:extLst/>
          </a:blip>
          <a:stretch>
            <a:fillRect/>
          </a:stretch>
        </p:blipFill>
        <p:spPr>
          <a:xfrm>
            <a:off x="13322300" y="2997200"/>
            <a:ext cx="1765300" cy="1765300"/>
          </a:xfrm>
          <a:prstGeom prst="rect">
            <a:avLst/>
          </a:prstGeom>
          <a:ln w="12700">
            <a:miter lim="400000"/>
          </a:ln>
        </p:spPr>
      </p:pic>
      <p:pic>
        <p:nvPicPr>
          <p:cNvPr id="115" name="blackboard-logo.jpg"/>
          <p:cNvPicPr/>
          <p:nvPr/>
        </p:nvPicPr>
        <p:blipFill>
          <a:blip r:embed="rId7">
            <a:extLst/>
          </a:blip>
          <a:stretch>
            <a:fillRect/>
          </a:stretch>
        </p:blipFill>
        <p:spPr>
          <a:xfrm>
            <a:off x="12776200" y="355600"/>
            <a:ext cx="2540000" cy="1866900"/>
          </a:xfrm>
          <a:prstGeom prst="rect">
            <a:avLst/>
          </a:prstGeom>
          <a:ln w="12700">
            <a:miter lim="400000"/>
          </a:ln>
        </p:spPr>
      </p:pic>
      <p:pic>
        <p:nvPicPr>
          <p:cNvPr id="116" name="sakai-logo.jpg"/>
          <p:cNvPicPr/>
          <p:nvPr/>
        </p:nvPicPr>
        <p:blipFill>
          <a:blip r:embed="rId8">
            <a:extLst/>
          </a:blip>
          <a:stretch>
            <a:fillRect/>
          </a:stretch>
        </p:blipFill>
        <p:spPr>
          <a:xfrm>
            <a:off x="9080500" y="787400"/>
            <a:ext cx="2705100" cy="1638518"/>
          </a:xfrm>
          <a:prstGeom prst="rect">
            <a:avLst/>
          </a:prstGeom>
          <a:ln w="12700">
            <a:miter lim="400000"/>
          </a:ln>
        </p:spPr>
      </p:pic>
      <p:pic>
        <p:nvPicPr>
          <p:cNvPr id="117" name="droppedImage.pdf"/>
          <p:cNvPicPr/>
          <p:nvPr/>
        </p:nvPicPr>
        <p:blipFill>
          <a:blip r:embed="rId9">
            <a:extLst/>
          </a:blip>
          <a:stretch>
            <a:fillRect/>
          </a:stretch>
        </p:blipFill>
        <p:spPr>
          <a:xfrm>
            <a:off x="4000500" y="625431"/>
            <a:ext cx="1902362" cy="2006601"/>
          </a:xfrm>
          <a:prstGeom prst="rect">
            <a:avLst/>
          </a:prstGeom>
          <a:ln w="12700">
            <a:miter lim="400000"/>
          </a:ln>
        </p:spPr>
      </p:pic>
      <p:pic>
        <p:nvPicPr>
          <p:cNvPr id="118" name="piazza-logo.png"/>
          <p:cNvPicPr/>
          <p:nvPr/>
        </p:nvPicPr>
        <p:blipFill>
          <a:blip r:embed="rId10">
            <a:extLst/>
          </a:blip>
          <a:stretch>
            <a:fillRect/>
          </a:stretch>
        </p:blipFill>
        <p:spPr>
          <a:xfrm>
            <a:off x="1295400" y="6515100"/>
            <a:ext cx="4514850" cy="1257300"/>
          </a:xfrm>
          <a:prstGeom prst="rect">
            <a:avLst/>
          </a:prstGeom>
          <a:ln w="12700">
            <a:miter lim="400000"/>
          </a:ln>
        </p:spPr>
      </p:pic>
      <p:pic>
        <p:nvPicPr>
          <p:cNvPr id="119" name="droppedImage.png"/>
          <p:cNvPicPr/>
          <p:nvPr/>
        </p:nvPicPr>
        <p:blipFill>
          <a:blip r:embed="rId11">
            <a:extLst/>
          </a:blip>
          <a:stretch>
            <a:fillRect/>
          </a:stretch>
        </p:blipFill>
        <p:spPr>
          <a:xfrm>
            <a:off x="11024890" y="6185804"/>
            <a:ext cx="4594819" cy="658592"/>
          </a:xfrm>
          <a:prstGeom prst="rect">
            <a:avLst/>
          </a:prstGeom>
          <a:ln w="12700">
            <a:miter lim="400000"/>
          </a:ln>
        </p:spPr>
      </p:pic>
      <p:grpSp>
        <p:nvGrpSpPr>
          <p:cNvPr id="4" name="Group 3"/>
          <p:cNvGrpSpPr/>
          <p:nvPr/>
        </p:nvGrpSpPr>
        <p:grpSpPr>
          <a:xfrm>
            <a:off x="1115120" y="1556145"/>
            <a:ext cx="1639822" cy="1441055"/>
            <a:chOff x="1193800" y="3794056"/>
            <a:chExt cx="1722467" cy="1513682"/>
          </a:xfrm>
        </p:grpSpPr>
        <p:sp>
          <p:nvSpPr>
            <p:cNvPr id="3" name="Rectangle 2"/>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Picture 1" descr="canvas-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13">
            <a:extLst/>
          </a:blip>
          <a:stretch>
            <a:fillRect/>
          </a:stretch>
        </p:blipFill>
        <p:spPr>
          <a:xfrm>
            <a:off x="6477424" y="610471"/>
            <a:ext cx="1909196" cy="18923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ANGELLearning_logo.png"/>
          <p:cNvPicPr/>
          <p:nvPr/>
        </p:nvPicPr>
        <p:blipFill>
          <a:blip r:embed="rId2">
            <a:extLst/>
          </a:blip>
          <a:stretch>
            <a:fillRect/>
          </a:stretch>
        </p:blipFill>
        <p:spPr>
          <a:xfrm>
            <a:off x="11306745" y="7556500"/>
            <a:ext cx="3780855" cy="1231901"/>
          </a:xfrm>
          <a:prstGeom prst="rect">
            <a:avLst/>
          </a:prstGeom>
          <a:ln w="12700">
            <a:miter lim="400000"/>
          </a:ln>
        </p:spPr>
      </p:pic>
      <p:pic>
        <p:nvPicPr>
          <p:cNvPr id="109" name="jenzabar_250.png"/>
          <p:cNvPicPr/>
          <p:nvPr/>
        </p:nvPicPr>
        <p:blipFill>
          <a:blip r:embed="rId3">
            <a:extLst/>
          </a:blip>
          <a:stretch>
            <a:fillRect/>
          </a:stretch>
        </p:blipFill>
        <p:spPr>
          <a:xfrm>
            <a:off x="888047" y="4065436"/>
            <a:ext cx="1193800" cy="1193800"/>
          </a:xfrm>
          <a:prstGeom prst="rect">
            <a:avLst/>
          </a:prstGeom>
          <a:ln w="12700">
            <a:miter lim="400000"/>
          </a:ln>
        </p:spPr>
      </p:pic>
      <p:pic>
        <p:nvPicPr>
          <p:cNvPr id="111" name="book-logo_bigger.jpg"/>
          <p:cNvPicPr/>
          <p:nvPr/>
        </p:nvPicPr>
        <p:blipFill>
          <a:blip r:embed="rId4">
            <a:extLst/>
          </a:blip>
          <a:stretch>
            <a:fillRect/>
          </a:stretch>
        </p:blipFill>
        <p:spPr>
          <a:xfrm>
            <a:off x="7081105" y="6997700"/>
            <a:ext cx="1346200" cy="1346200"/>
          </a:xfrm>
          <a:prstGeom prst="rect">
            <a:avLst/>
          </a:prstGeom>
          <a:ln w="12700">
            <a:miter lim="400000"/>
          </a:ln>
        </p:spPr>
      </p:pic>
      <p:pic>
        <p:nvPicPr>
          <p:cNvPr id="112" name="olat_flat.png"/>
          <p:cNvPicPr/>
          <p:nvPr/>
        </p:nvPicPr>
        <p:blipFill>
          <a:blip r:embed="rId5">
            <a:extLst/>
          </a:blip>
          <a:stretch>
            <a:fillRect/>
          </a:stretch>
        </p:blipFill>
        <p:spPr>
          <a:xfrm>
            <a:off x="9398000" y="6299200"/>
            <a:ext cx="1219200" cy="1257300"/>
          </a:xfrm>
          <a:prstGeom prst="rect">
            <a:avLst/>
          </a:prstGeom>
          <a:ln w="12700">
            <a:miter lim="400000"/>
          </a:ln>
        </p:spPr>
      </p:pic>
      <p:pic>
        <p:nvPicPr>
          <p:cNvPr id="114" name="d2l.jpg"/>
          <p:cNvPicPr/>
          <p:nvPr/>
        </p:nvPicPr>
        <p:blipFill>
          <a:blip r:embed="rId6">
            <a:extLst/>
          </a:blip>
          <a:stretch>
            <a:fillRect/>
          </a:stretch>
        </p:blipFill>
        <p:spPr>
          <a:xfrm>
            <a:off x="13322300" y="2997200"/>
            <a:ext cx="1765300" cy="1765300"/>
          </a:xfrm>
          <a:prstGeom prst="rect">
            <a:avLst/>
          </a:prstGeom>
          <a:ln w="12700">
            <a:miter lim="400000"/>
          </a:ln>
        </p:spPr>
      </p:pic>
      <p:pic>
        <p:nvPicPr>
          <p:cNvPr id="115" name="blackboard-logo.jpg"/>
          <p:cNvPicPr/>
          <p:nvPr/>
        </p:nvPicPr>
        <p:blipFill>
          <a:blip r:embed="rId7">
            <a:extLst/>
          </a:blip>
          <a:stretch>
            <a:fillRect/>
          </a:stretch>
        </p:blipFill>
        <p:spPr>
          <a:xfrm>
            <a:off x="12776200" y="355600"/>
            <a:ext cx="2540000" cy="1866900"/>
          </a:xfrm>
          <a:prstGeom prst="rect">
            <a:avLst/>
          </a:prstGeom>
          <a:ln w="12700">
            <a:miter lim="400000"/>
          </a:ln>
        </p:spPr>
      </p:pic>
      <p:pic>
        <p:nvPicPr>
          <p:cNvPr id="116" name="sakai-logo.jpg"/>
          <p:cNvPicPr/>
          <p:nvPr/>
        </p:nvPicPr>
        <p:blipFill>
          <a:blip r:embed="rId8">
            <a:extLst/>
          </a:blip>
          <a:stretch>
            <a:fillRect/>
          </a:stretch>
        </p:blipFill>
        <p:spPr>
          <a:xfrm>
            <a:off x="9080500" y="787400"/>
            <a:ext cx="2705100" cy="1638518"/>
          </a:xfrm>
          <a:prstGeom prst="rect">
            <a:avLst/>
          </a:prstGeom>
          <a:ln w="12700">
            <a:miter lim="400000"/>
          </a:ln>
        </p:spPr>
      </p:pic>
      <p:pic>
        <p:nvPicPr>
          <p:cNvPr id="117" name="droppedImage.pdf"/>
          <p:cNvPicPr/>
          <p:nvPr/>
        </p:nvPicPr>
        <p:blipFill>
          <a:blip r:embed="rId9">
            <a:extLst/>
          </a:blip>
          <a:stretch>
            <a:fillRect/>
          </a:stretch>
        </p:blipFill>
        <p:spPr>
          <a:xfrm>
            <a:off x="4000500" y="625431"/>
            <a:ext cx="1902362" cy="2006601"/>
          </a:xfrm>
          <a:prstGeom prst="rect">
            <a:avLst/>
          </a:prstGeom>
          <a:ln w="12700">
            <a:miter lim="400000"/>
          </a:ln>
        </p:spPr>
      </p:pic>
      <p:pic>
        <p:nvPicPr>
          <p:cNvPr id="118" name="piazza-logo.png"/>
          <p:cNvPicPr/>
          <p:nvPr/>
        </p:nvPicPr>
        <p:blipFill>
          <a:blip r:embed="rId10">
            <a:extLst/>
          </a:blip>
          <a:stretch>
            <a:fillRect/>
          </a:stretch>
        </p:blipFill>
        <p:spPr>
          <a:xfrm>
            <a:off x="1295400" y="6515100"/>
            <a:ext cx="4514850" cy="1257300"/>
          </a:xfrm>
          <a:prstGeom prst="rect">
            <a:avLst/>
          </a:prstGeom>
          <a:ln w="12700">
            <a:miter lim="400000"/>
          </a:ln>
        </p:spPr>
      </p:pic>
      <p:pic>
        <p:nvPicPr>
          <p:cNvPr id="119" name="droppedImage.png"/>
          <p:cNvPicPr/>
          <p:nvPr/>
        </p:nvPicPr>
        <p:blipFill>
          <a:blip r:embed="rId11">
            <a:extLst/>
          </a:blip>
          <a:stretch>
            <a:fillRect/>
          </a:stretch>
        </p:blipFill>
        <p:spPr>
          <a:xfrm>
            <a:off x="11024890" y="6185804"/>
            <a:ext cx="4594819" cy="658592"/>
          </a:xfrm>
          <a:prstGeom prst="rect">
            <a:avLst/>
          </a:prstGeom>
          <a:ln w="12700">
            <a:miter lim="400000"/>
          </a:ln>
        </p:spPr>
      </p:pic>
      <p:grpSp>
        <p:nvGrpSpPr>
          <p:cNvPr id="4" name="Group 3"/>
          <p:cNvGrpSpPr/>
          <p:nvPr/>
        </p:nvGrpSpPr>
        <p:grpSpPr>
          <a:xfrm>
            <a:off x="1115120" y="1556145"/>
            <a:ext cx="1639822" cy="1441055"/>
            <a:chOff x="1193800" y="3794056"/>
            <a:chExt cx="1722467" cy="1513682"/>
          </a:xfrm>
        </p:grpSpPr>
        <p:sp>
          <p:nvSpPr>
            <p:cNvPr id="3" name="Rectangle 2"/>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Picture 1" descr="canvas-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13">
            <a:extLst/>
          </a:blip>
          <a:stretch>
            <a:fillRect/>
          </a:stretch>
        </p:blipFill>
        <p:spPr>
          <a:xfrm>
            <a:off x="6477424" y="610471"/>
            <a:ext cx="1909196" cy="1892301"/>
          </a:xfrm>
          <a:prstGeom prst="rect">
            <a:avLst/>
          </a:prstGeom>
          <a:ln w="12700">
            <a:miter lim="400000"/>
          </a:ln>
        </p:spPr>
      </p:pic>
      <p:pic>
        <p:nvPicPr>
          <p:cNvPr id="17" name="Picture 16" descr="2014-09-tattoo-right-01.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92090" y="1908934"/>
            <a:ext cx="6813278" cy="5088766"/>
          </a:xfrm>
          <a:prstGeom prst="rect">
            <a:avLst/>
          </a:prstGeom>
        </p:spPr>
      </p:pic>
    </p:spTree>
    <p:extLst>
      <p:ext uri="{BB962C8B-B14F-4D97-AF65-F5344CB8AC3E}">
        <p14:creationId xmlns:p14="http://schemas.microsoft.com/office/powerpoint/2010/main" val="30920951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droppedImage.pdf"/>
          <p:cNvPicPr/>
          <p:nvPr/>
        </p:nvPicPr>
        <p:blipFill>
          <a:blip r:embed="rId2">
            <a:extLst/>
          </a:blip>
          <a:stretch>
            <a:fillRect/>
          </a:stretch>
        </p:blipFill>
        <p:spPr>
          <a:xfrm>
            <a:off x="1409700" y="901700"/>
            <a:ext cx="13423900" cy="6355055"/>
          </a:xfrm>
          <a:prstGeom prst="rect">
            <a:avLst/>
          </a:prstGeom>
          <a:ln w="12700">
            <a:miter lim="400000"/>
          </a:ln>
        </p:spPr>
      </p:pic>
      <p:sp>
        <p:nvSpPr>
          <p:cNvPr id="123" name="Shape 123"/>
          <p:cNvSpPr/>
          <p:nvPr/>
        </p:nvSpPr>
        <p:spPr>
          <a:xfrm>
            <a:off x="-2667" y="7854950"/>
            <a:ext cx="16243301" cy="533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defRPr>
            </a:pPr>
            <a:r>
              <a:rPr sz="2900">
                <a:solidFill>
                  <a:srgbClr val="FFFB00"/>
                </a:solidFill>
              </a:rPr>
              <a:t>http://www.insidehighered.com/news/</a:t>
            </a:r>
            <a:r>
              <a:rPr sz="2900">
                <a:solidFill>
                  <a:srgbClr val="00F900"/>
                </a:solidFill>
              </a:rPr>
              <a:t>2012/11</a:t>
            </a:r>
            <a:r>
              <a:rPr sz="2900">
                <a:solidFill>
                  <a:srgbClr val="FFFB00"/>
                </a:solidFill>
              </a:rPr>
              <a:t>/07/tech-officials-weigh-big-data-moocs-and-open-source</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490172"/>
            <a:ext cx="16256000" cy="646331"/>
          </a:xfrm>
          <a:prstGeom prst="rect">
            <a:avLst/>
          </a:prstGeom>
        </p:spPr>
        <p:txBody>
          <a:bodyPr wrap="square">
            <a:spAutoFit/>
          </a:bodyPr>
          <a:lstStyle/>
          <a:p>
            <a:r>
              <a:rPr lang="en-US" dirty="0"/>
              <a:t>http://</a:t>
            </a:r>
            <a:r>
              <a:rPr lang="en-US" dirty="0" err="1"/>
              <a:t>mfeldstein.com</a:t>
            </a:r>
            <a:r>
              <a:rPr lang="en-US" dirty="0"/>
              <a:t>/state-of-the-higher-education-</a:t>
            </a:r>
            <a:r>
              <a:rPr lang="en-US" dirty="0" err="1"/>
              <a:t>lms</a:t>
            </a:r>
            <a:r>
              <a:rPr lang="en-US" dirty="0"/>
              <a:t>-market-a-graphical-view/</a:t>
            </a:r>
          </a:p>
        </p:txBody>
      </p:sp>
      <p:pic>
        <p:nvPicPr>
          <p:cNvPr id="5" name="Picture 4" descr="LMS_MarketShare_20110926-e134843013347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334" y="-26019"/>
            <a:ext cx="11848614" cy="8516191"/>
          </a:xfrm>
          <a:prstGeom prst="rect">
            <a:avLst/>
          </a:prstGeom>
        </p:spPr>
      </p:pic>
    </p:spTree>
    <p:extLst>
      <p:ext uri="{BB962C8B-B14F-4D97-AF65-F5344CB8AC3E}">
        <p14:creationId xmlns:p14="http://schemas.microsoft.com/office/powerpoint/2010/main" val="33107936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MS_MarketShare_2014110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0" y="0"/>
            <a:ext cx="11789833" cy="8256186"/>
          </a:xfrm>
          <a:prstGeom prst="rect">
            <a:avLst/>
          </a:prstGeom>
        </p:spPr>
      </p:pic>
      <p:sp>
        <p:nvSpPr>
          <p:cNvPr id="2" name="Rectangle 1"/>
          <p:cNvSpPr/>
          <p:nvPr/>
        </p:nvSpPr>
        <p:spPr>
          <a:xfrm>
            <a:off x="0" y="8497669"/>
            <a:ext cx="16256000" cy="646331"/>
          </a:xfrm>
          <a:prstGeom prst="rect">
            <a:avLst/>
          </a:prstGeom>
        </p:spPr>
        <p:txBody>
          <a:bodyPr wrap="square">
            <a:spAutoFit/>
          </a:bodyPr>
          <a:lstStyle/>
          <a:p>
            <a:r>
              <a:rPr lang="en-US" dirty="0"/>
              <a:t>http://</a:t>
            </a:r>
            <a:r>
              <a:rPr lang="en-US" dirty="0" err="1"/>
              <a:t>mfeldstein.com</a:t>
            </a:r>
            <a:r>
              <a:rPr lang="en-US" dirty="0"/>
              <a:t>/state-us-higher-education-lms-market-2014-edition/</a:t>
            </a:r>
          </a:p>
        </p:txBody>
      </p:sp>
    </p:spTree>
    <p:extLst>
      <p:ext uri="{BB962C8B-B14F-4D97-AF65-F5344CB8AC3E}">
        <p14:creationId xmlns:p14="http://schemas.microsoft.com/office/powerpoint/2010/main" val="3380434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2492" y="1803722"/>
            <a:ext cx="8124841" cy="544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333" y="1752825"/>
            <a:ext cx="6926474" cy="549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8018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_LMS_Predictions729scree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338" y="205739"/>
            <a:ext cx="12572997" cy="8046719"/>
          </a:xfrm>
          <a:prstGeom prst="rect">
            <a:avLst/>
          </a:prstGeom>
        </p:spPr>
      </p:pic>
      <p:sp>
        <p:nvSpPr>
          <p:cNvPr id="2" name="Rectangle 1"/>
          <p:cNvSpPr/>
          <p:nvPr/>
        </p:nvSpPr>
        <p:spPr>
          <a:xfrm>
            <a:off x="0" y="8490172"/>
            <a:ext cx="16256000" cy="646331"/>
          </a:xfrm>
          <a:prstGeom prst="rect">
            <a:avLst/>
          </a:prstGeom>
        </p:spPr>
        <p:txBody>
          <a:bodyPr wrap="square">
            <a:spAutoFit/>
          </a:bodyPr>
          <a:lstStyle/>
          <a:p>
            <a:r>
              <a:rPr lang="en-US" dirty="0"/>
              <a:t>http://</a:t>
            </a:r>
            <a:r>
              <a:rPr lang="en-US" dirty="0" err="1"/>
              <a:t>mfeldstein.com</a:t>
            </a:r>
            <a:r>
              <a:rPr lang="en-US" dirty="0"/>
              <a:t>/emerging-trends-in-</a:t>
            </a:r>
            <a:r>
              <a:rPr lang="en-US" dirty="0" err="1"/>
              <a:t>lms</a:t>
            </a:r>
            <a:r>
              <a:rPr lang="en-US" dirty="0"/>
              <a:t>-</a:t>
            </a:r>
            <a:r>
              <a:rPr lang="en-US" dirty="0" err="1"/>
              <a:t>ed</a:t>
            </a:r>
            <a:r>
              <a:rPr lang="en-US" dirty="0"/>
              <a:t>-tech-market/</a:t>
            </a:r>
          </a:p>
        </p:txBody>
      </p:sp>
    </p:spTree>
    <p:extLst>
      <p:ext uri="{BB962C8B-B14F-4D97-AF65-F5344CB8AC3E}">
        <p14:creationId xmlns:p14="http://schemas.microsoft.com/office/powerpoint/2010/main" val="3148280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8656" y="929364"/>
            <a:ext cx="14428363" cy="6933033"/>
          </a:xfrm>
          <a:prstGeom prst="rect">
            <a:avLst/>
          </a:prstGeom>
          <a:noFill/>
        </p:spPr>
        <p:txBody>
          <a:bodyPr wrap="square" lIns="145143" tIns="72571" rIns="145143" bIns="72571" rtlCol="0">
            <a:spAutoFit/>
          </a:bodyPr>
          <a:lstStyle/>
          <a:p>
            <a:r>
              <a:rPr lang="en-US" sz="6300" dirty="0">
                <a:solidFill>
                  <a:schemeClr val="tx2"/>
                </a:solidFill>
              </a:rPr>
              <a:t>One of these things is not like the others:</a:t>
            </a:r>
          </a:p>
          <a:p>
            <a:endParaRPr lang="en-US" sz="6300" dirty="0"/>
          </a:p>
          <a:p>
            <a:r>
              <a:rPr lang="en-US" sz="6300" dirty="0"/>
              <a:t>	</a:t>
            </a:r>
            <a:r>
              <a:rPr lang="en-US" sz="6300" dirty="0" err="1"/>
              <a:t>www.masteringphysics.com</a:t>
            </a:r>
            <a:endParaRPr lang="en-US" sz="6300" dirty="0"/>
          </a:p>
          <a:p>
            <a:endParaRPr lang="en-US" sz="6300" dirty="0"/>
          </a:p>
          <a:p>
            <a:r>
              <a:rPr lang="en-US" sz="6300" dirty="0"/>
              <a:t>	</a:t>
            </a:r>
            <a:r>
              <a:rPr lang="en-US" sz="6300" dirty="0" err="1"/>
              <a:t>www.masteringastronomy.com</a:t>
            </a:r>
            <a:endParaRPr lang="en-US" sz="6300" dirty="0"/>
          </a:p>
          <a:p>
            <a:endParaRPr lang="en-US" sz="6300" dirty="0"/>
          </a:p>
          <a:p>
            <a:r>
              <a:rPr lang="en-US" sz="6300" dirty="0"/>
              <a:t>	</a:t>
            </a:r>
            <a:r>
              <a:rPr lang="en-US" sz="6300" dirty="0" err="1"/>
              <a:t>www.masteringpython.com</a:t>
            </a:r>
            <a:endParaRPr lang="en-US" sz="6300" dirty="0"/>
          </a:p>
        </p:txBody>
      </p:sp>
    </p:spTree>
    <p:extLst>
      <p:ext uri="{BB962C8B-B14F-4D97-AF65-F5344CB8AC3E}">
        <p14:creationId xmlns:p14="http://schemas.microsoft.com/office/powerpoint/2010/main" val="342302234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41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667" y="0"/>
            <a:ext cx="12086167" cy="9144000"/>
          </a:xfrm>
          <a:prstGeom prst="rect">
            <a:avLst/>
          </a:prstGeom>
        </p:spPr>
      </p:pic>
    </p:spTree>
    <p:extLst>
      <p:ext uri="{BB962C8B-B14F-4D97-AF65-F5344CB8AC3E}">
        <p14:creationId xmlns:p14="http://schemas.microsoft.com/office/powerpoint/2010/main" val="17246304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8221" y="651863"/>
            <a:ext cx="12797279" cy="803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91857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167" y="270134"/>
            <a:ext cx="12827000" cy="8618260"/>
          </a:xfrm>
          <a:prstGeom prst="rect">
            <a:avLst/>
          </a:prstGeom>
        </p:spPr>
      </p:pic>
    </p:spTree>
    <p:extLst>
      <p:ext uri="{BB962C8B-B14F-4D97-AF65-F5344CB8AC3E}">
        <p14:creationId xmlns:p14="http://schemas.microsoft.com/office/powerpoint/2010/main" val="23425879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most130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433" y="869950"/>
            <a:ext cx="13106400" cy="7404100"/>
          </a:xfrm>
          <a:prstGeom prst="rect">
            <a:avLst/>
          </a:prstGeom>
        </p:spPr>
      </p:pic>
    </p:spTree>
    <p:extLst>
      <p:ext uri="{BB962C8B-B14F-4D97-AF65-F5344CB8AC3E}">
        <p14:creationId xmlns:p14="http://schemas.microsoft.com/office/powerpoint/2010/main" val="5433243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alyt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7" y="139698"/>
            <a:ext cx="11639550" cy="8877300"/>
          </a:xfrm>
          <a:prstGeom prst="rect">
            <a:avLst/>
          </a:prstGeom>
        </p:spPr>
      </p:pic>
    </p:spTree>
    <p:extLst>
      <p:ext uri="{BB962C8B-B14F-4D97-AF65-F5344CB8AC3E}">
        <p14:creationId xmlns:p14="http://schemas.microsoft.com/office/powerpoint/2010/main" val="32352474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42" y="261264"/>
            <a:ext cx="12676725" cy="8554730"/>
          </a:xfrm>
          <a:prstGeom prst="rect">
            <a:avLst/>
          </a:prstGeom>
        </p:spPr>
      </p:pic>
      <p:sp>
        <p:nvSpPr>
          <p:cNvPr id="2" name="TextBox 1"/>
          <p:cNvSpPr txBox="1"/>
          <p:nvPr/>
        </p:nvSpPr>
        <p:spPr>
          <a:xfrm>
            <a:off x="10527719" y="6921077"/>
            <a:ext cx="2796163"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err="1" smtClean="0">
                <a:ln>
                  <a:noFill/>
                </a:ln>
                <a:solidFill>
                  <a:srgbClr val="0000FF"/>
                </a:solidFill>
                <a:effectLst/>
                <a:uFillTx/>
                <a:latin typeface="+mn-lt"/>
                <a:ea typeface="+mn-ea"/>
                <a:cs typeface="+mn-cs"/>
                <a:sym typeface="Gill Sans"/>
              </a:rPr>
              <a:t>www.tsugi.org</a:t>
            </a:r>
            <a:endParaRPr kumimoji="0" lang="en-US" sz="3600" b="0" i="0" u="none" strike="noStrike" cap="none" spc="0" normalizeH="0" baseline="0" dirty="0">
              <a:ln>
                <a:noFill/>
              </a:ln>
              <a:solidFill>
                <a:srgbClr val="0000FF"/>
              </a:solidFill>
              <a:effectLst/>
              <a:uFillTx/>
              <a:latin typeface="+mn-lt"/>
              <a:ea typeface="+mn-ea"/>
              <a:cs typeface="+mn-cs"/>
              <a:sym typeface="Gill Sans"/>
            </a:endParaRPr>
          </a:p>
        </p:txBody>
      </p:sp>
    </p:spTree>
    <p:extLst>
      <p:ext uri="{BB962C8B-B14F-4D97-AF65-F5344CB8AC3E}">
        <p14:creationId xmlns:p14="http://schemas.microsoft.com/office/powerpoint/2010/main" val="36878143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FF00"/>
                </a:solidFill>
              </a:rPr>
              <a:t>Emerging Learning Systems</a:t>
            </a:r>
            <a:endParaRPr lang="en-US" dirty="0">
              <a:solidFill>
                <a:srgbClr val="00FF00"/>
              </a:solidFill>
            </a:endParaRPr>
          </a:p>
        </p:txBody>
      </p:sp>
      <p:sp>
        <p:nvSpPr>
          <p:cNvPr id="3" name="Content Placeholder 2"/>
          <p:cNvSpPr>
            <a:spLocks noGrp="1"/>
          </p:cNvSpPr>
          <p:nvPr>
            <p:ph idx="1"/>
          </p:nvPr>
        </p:nvSpPr>
        <p:spPr/>
        <p:txBody>
          <a:bodyPr/>
          <a:lstStyle/>
          <a:p>
            <a:r>
              <a:rPr lang="en-US" dirty="0" smtClean="0"/>
              <a:t>XERTE – 10:30</a:t>
            </a:r>
          </a:p>
          <a:p>
            <a:r>
              <a:rPr lang="en-US" dirty="0" err="1" smtClean="0"/>
              <a:t>Karuta</a:t>
            </a:r>
            <a:r>
              <a:rPr lang="en-US" dirty="0" smtClean="0"/>
              <a:t> – 11:15</a:t>
            </a:r>
          </a:p>
          <a:p>
            <a:r>
              <a:rPr lang="en-US" dirty="0" err="1" smtClean="0"/>
              <a:t>OpenCast</a:t>
            </a:r>
            <a:r>
              <a:rPr lang="en-US" dirty="0" smtClean="0"/>
              <a:t> – 13:45</a:t>
            </a:r>
          </a:p>
          <a:p>
            <a:r>
              <a:rPr lang="en-US" dirty="0" err="1" smtClean="0"/>
              <a:t>Tsugi</a:t>
            </a:r>
            <a:r>
              <a:rPr lang="en-US" dirty="0" smtClean="0"/>
              <a:t> – </a:t>
            </a:r>
            <a:r>
              <a:rPr lang="en-US" dirty="0" err="1" smtClean="0"/>
              <a:t>www.tsugi.org</a:t>
            </a:r>
            <a:endParaRPr lang="en-US" dirty="0" smtClean="0"/>
          </a:p>
          <a:p>
            <a:r>
              <a:rPr lang="en-US" dirty="0" err="1" smtClean="0"/>
              <a:t>GradeCraft</a:t>
            </a:r>
            <a:r>
              <a:rPr lang="en-US" dirty="0" smtClean="0"/>
              <a:t> – </a:t>
            </a:r>
            <a:r>
              <a:rPr lang="en-US" dirty="0" err="1" smtClean="0"/>
              <a:t>www.gradecraft.com</a:t>
            </a:r>
            <a:endParaRPr lang="en-US" dirty="0" smtClean="0"/>
          </a:p>
          <a:p>
            <a:r>
              <a:rPr lang="en-US" dirty="0" err="1" smtClean="0"/>
              <a:t>ECoach</a:t>
            </a:r>
            <a:r>
              <a:rPr lang="en-US" dirty="0" smtClean="0"/>
              <a:t> </a:t>
            </a:r>
            <a:r>
              <a:rPr lang="en-US" dirty="0"/>
              <a:t>- http://</a:t>
            </a:r>
            <a:r>
              <a:rPr lang="en-US" dirty="0" err="1"/>
              <a:t>sitemaker.umich.edu</a:t>
            </a:r>
            <a:r>
              <a:rPr lang="en-US" dirty="0"/>
              <a:t>/</a:t>
            </a:r>
            <a:r>
              <a:rPr lang="en-US" dirty="0" err="1"/>
              <a:t>ecoach</a:t>
            </a:r>
            <a:r>
              <a:rPr lang="en-US" dirty="0"/>
              <a:t>/home</a:t>
            </a:r>
          </a:p>
        </p:txBody>
      </p:sp>
    </p:spTree>
    <p:extLst>
      <p:ext uri="{BB962C8B-B14F-4D97-AF65-F5344CB8AC3E}">
        <p14:creationId xmlns:p14="http://schemas.microsoft.com/office/powerpoint/2010/main" val="16253395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5435" y="330083"/>
            <a:ext cx="12280900" cy="8167586"/>
          </a:xfrm>
          <a:prstGeom prst="rect">
            <a:avLst/>
          </a:prstGeom>
        </p:spPr>
      </p:pic>
      <p:sp>
        <p:nvSpPr>
          <p:cNvPr id="2" name="Rectangle 1"/>
          <p:cNvSpPr/>
          <p:nvPr/>
        </p:nvSpPr>
        <p:spPr>
          <a:xfrm>
            <a:off x="1244600" y="2500340"/>
            <a:ext cx="6350000" cy="4524315"/>
          </a:xfrm>
          <a:prstGeom prst="rect">
            <a:avLst/>
          </a:prstGeom>
          <a:solidFill>
            <a:schemeClr val="tx2">
              <a:lumMod val="50000"/>
            </a:schemeClr>
          </a:solidFill>
        </p:spPr>
        <p:txBody>
          <a:bodyPr wrap="square">
            <a:spAutoFit/>
          </a:bodyPr>
          <a:lstStyle/>
          <a:p>
            <a:pPr algn="l"/>
            <a:r>
              <a:rPr lang="en-US" sz="3200" dirty="0"/>
              <a:t>D'Arcy Norman's Law of eLearning Tool Convergence</a:t>
            </a:r>
          </a:p>
          <a:p>
            <a:pPr algn="l"/>
            <a:endParaRPr lang="en-US" sz="3200" dirty="0"/>
          </a:p>
          <a:p>
            <a:pPr algn="l"/>
            <a:r>
              <a:rPr lang="en-US" sz="3200" dirty="0"/>
              <a:t>Any eLearning tool, no matter how openly designed, will eventually become indistinguishable from a Learning Management System once a threshold of supported use-cases has been reached.</a:t>
            </a:r>
          </a:p>
        </p:txBody>
      </p:sp>
      <p:sp>
        <p:nvSpPr>
          <p:cNvPr id="3" name="Rectangle 2"/>
          <p:cNvSpPr/>
          <p:nvPr/>
        </p:nvSpPr>
        <p:spPr>
          <a:xfrm>
            <a:off x="84669" y="8497669"/>
            <a:ext cx="16086666" cy="646331"/>
          </a:xfrm>
          <a:prstGeom prst="rect">
            <a:avLst/>
          </a:prstGeom>
        </p:spPr>
        <p:txBody>
          <a:bodyPr wrap="square">
            <a:spAutoFit/>
          </a:bodyPr>
          <a:lstStyle/>
          <a:p>
            <a:r>
              <a:rPr lang="en-US" dirty="0"/>
              <a:t>http://</a:t>
            </a:r>
            <a:r>
              <a:rPr lang="en-US" dirty="0" err="1"/>
              <a:t>darcynorman.net</a:t>
            </a:r>
            <a:r>
              <a:rPr lang="en-US" dirty="0"/>
              <a:t>/2013/02/15/</a:t>
            </a:r>
            <a:r>
              <a:rPr lang="en-US" dirty="0" err="1"/>
              <a:t>normans</a:t>
            </a:r>
            <a:r>
              <a:rPr lang="en-US" dirty="0"/>
              <a:t>-law-of-</a:t>
            </a:r>
            <a:r>
              <a:rPr lang="en-US" dirty="0" err="1"/>
              <a:t>elearning</a:t>
            </a:r>
            <a:r>
              <a:rPr lang="en-US" dirty="0"/>
              <a:t>-tool-convergence/</a:t>
            </a:r>
          </a:p>
        </p:txBody>
      </p:sp>
    </p:spTree>
    <p:extLst>
      <p:ext uri="{BB962C8B-B14F-4D97-AF65-F5344CB8AC3E}">
        <p14:creationId xmlns:p14="http://schemas.microsoft.com/office/powerpoint/2010/main" val="3797765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19-02-04_0820.jpg"/>
          <p:cNvPicPr/>
          <p:nvPr/>
        </p:nvPicPr>
        <p:blipFill>
          <a:blip r:embed="rId2">
            <a:extLst/>
          </a:blip>
          <a:stretch>
            <a:fillRect/>
          </a:stretch>
        </p:blipFill>
        <p:spPr>
          <a:xfrm>
            <a:off x="1041400" y="1104900"/>
            <a:ext cx="6375401" cy="4781551"/>
          </a:xfrm>
          <a:prstGeom prst="rect">
            <a:avLst/>
          </a:prstGeom>
          <a:ln w="12700">
            <a:miter lim="400000"/>
          </a:ln>
        </p:spPr>
      </p:pic>
      <p:pic>
        <p:nvPicPr>
          <p:cNvPr id="56" name="19-02-04_0823.jpg"/>
          <p:cNvPicPr/>
          <p:nvPr/>
        </p:nvPicPr>
        <p:blipFill>
          <a:blip r:embed="rId3">
            <a:extLst/>
          </a:blip>
          <a:stretch>
            <a:fillRect/>
          </a:stretch>
        </p:blipFill>
        <p:spPr>
          <a:xfrm>
            <a:off x="7861300" y="1104900"/>
            <a:ext cx="6375401" cy="4781551"/>
          </a:xfrm>
          <a:prstGeom prst="rect">
            <a:avLst/>
          </a:prstGeom>
          <a:ln w="12700">
            <a:miter lim="400000"/>
          </a:ln>
        </p:spPr>
      </p:pic>
      <p:sp>
        <p:nvSpPr>
          <p:cNvPr id="57" name="Shape 57"/>
          <p:cNvSpPr/>
          <p:nvPr/>
        </p:nvSpPr>
        <p:spPr>
          <a:xfrm>
            <a:off x="2377759" y="6502961"/>
            <a:ext cx="10999850" cy="6719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lvl="0">
              <a:defRPr sz="1800">
                <a:solidFill>
                  <a:srgbClr val="000000"/>
                </a:solidFill>
              </a:defRPr>
            </a:pPr>
            <a:r>
              <a:rPr sz="3700" dirty="0" smtClean="0">
                <a:solidFill>
                  <a:srgbClr val="FFFFFF"/>
                </a:solidFill>
              </a:rPr>
              <a:t>February </a:t>
            </a:r>
            <a:r>
              <a:rPr sz="3700" dirty="0">
                <a:solidFill>
                  <a:srgbClr val="FFFFFF"/>
                </a:solidFill>
              </a:rPr>
              <a:t>19, 2004 - Sakai All Hands Meeting @ Stanford</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167794" y="652490"/>
            <a:ext cx="7305816" cy="7683500"/>
          </a:xfrm>
          <a:prstGeom prst="rect">
            <a:avLst/>
          </a:prstGeom>
          <a:gradFill flip="none" rotWithShape="1">
            <a:gsLst>
              <a:gs pos="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Oval 3"/>
          <p:cNvSpPr/>
          <p:nvPr/>
        </p:nvSpPr>
        <p:spPr>
          <a:xfrm>
            <a:off x="3164380" y="652490"/>
            <a:ext cx="7683500" cy="7683500"/>
          </a:xfrm>
          <a:prstGeom prst="ellipse">
            <a:avLst/>
          </a:prstGeom>
          <a:gradFill flip="none" rotWithShape="1">
            <a:gsLst>
              <a:gs pos="4500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0" name="d2l.jpg"/>
          <p:cNvPicPr/>
          <p:nvPr/>
        </p:nvPicPr>
        <p:blipFill>
          <a:blip r:embed="rId2">
            <a:extLst/>
          </a:blip>
          <a:stretch>
            <a:fillRect/>
          </a:stretch>
        </p:blipFill>
        <p:spPr>
          <a:xfrm>
            <a:off x="5894349" y="4816763"/>
            <a:ext cx="1273444" cy="1273444"/>
          </a:xfrm>
          <a:prstGeom prst="rect">
            <a:avLst/>
          </a:prstGeom>
          <a:ln w="12700">
            <a:miter lim="400000"/>
          </a:ln>
        </p:spPr>
      </p:pic>
      <p:pic>
        <p:nvPicPr>
          <p:cNvPr id="11" name="blackboard-logo.jpg"/>
          <p:cNvPicPr/>
          <p:nvPr/>
        </p:nvPicPr>
        <p:blipFill>
          <a:blip r:embed="rId3">
            <a:extLst/>
          </a:blip>
          <a:stretch>
            <a:fillRect/>
          </a:stretch>
        </p:blipFill>
        <p:spPr>
          <a:xfrm>
            <a:off x="5894349" y="3080724"/>
            <a:ext cx="1372288" cy="1098156"/>
          </a:xfrm>
          <a:prstGeom prst="rect">
            <a:avLst/>
          </a:prstGeom>
          <a:ln w="12700">
            <a:miter lim="400000"/>
          </a:ln>
        </p:spPr>
      </p:pic>
      <p:pic>
        <p:nvPicPr>
          <p:cNvPr id="12" name="sakai-logo.jpg"/>
          <p:cNvPicPr/>
          <p:nvPr/>
        </p:nvPicPr>
        <p:blipFill>
          <a:blip r:embed="rId4">
            <a:extLst/>
          </a:blip>
          <a:stretch>
            <a:fillRect/>
          </a:stretch>
        </p:blipFill>
        <p:spPr>
          <a:xfrm>
            <a:off x="5894349" y="1412598"/>
            <a:ext cx="1909657" cy="1047069"/>
          </a:xfrm>
          <a:prstGeom prst="rect">
            <a:avLst/>
          </a:prstGeom>
          <a:ln w="12700">
            <a:miter lim="400000"/>
          </a:ln>
        </p:spPr>
      </p:pic>
      <p:pic>
        <p:nvPicPr>
          <p:cNvPr id="13" name="droppedImage.pdf"/>
          <p:cNvPicPr/>
          <p:nvPr/>
        </p:nvPicPr>
        <p:blipFill>
          <a:blip r:embed="rId5">
            <a:extLst/>
          </a:blip>
          <a:stretch>
            <a:fillRect/>
          </a:stretch>
        </p:blipFill>
        <p:spPr>
          <a:xfrm>
            <a:off x="3697834" y="4308781"/>
            <a:ext cx="1379150" cy="1557078"/>
          </a:xfrm>
          <a:prstGeom prst="rect">
            <a:avLst/>
          </a:prstGeom>
          <a:ln w="12700">
            <a:miter lim="400000"/>
          </a:ln>
        </p:spPr>
      </p:pic>
      <p:pic>
        <p:nvPicPr>
          <p:cNvPr id="15" name="droppedImage.png"/>
          <p:cNvPicPr/>
          <p:nvPr/>
        </p:nvPicPr>
        <p:blipFill>
          <a:blip r:embed="rId6">
            <a:extLst/>
          </a:blip>
          <a:stretch>
            <a:fillRect/>
          </a:stretch>
        </p:blipFill>
        <p:spPr>
          <a:xfrm>
            <a:off x="4556741" y="6516635"/>
            <a:ext cx="4026303" cy="577105"/>
          </a:xfrm>
          <a:prstGeom prst="rect">
            <a:avLst/>
          </a:prstGeom>
          <a:ln w="12700">
            <a:miter lim="400000"/>
          </a:ln>
        </p:spPr>
      </p:pic>
      <p:grpSp>
        <p:nvGrpSpPr>
          <p:cNvPr id="16" name="Group 15"/>
          <p:cNvGrpSpPr/>
          <p:nvPr/>
        </p:nvGrpSpPr>
        <p:grpSpPr>
          <a:xfrm>
            <a:off x="3918314" y="2649725"/>
            <a:ext cx="1337891" cy="1156689"/>
            <a:chOff x="1193800" y="3794056"/>
            <a:chExt cx="1722467" cy="1513682"/>
          </a:xfrm>
        </p:grpSpPr>
        <p:sp>
          <p:nvSpPr>
            <p:cNvPr id="17" name="Rectangle 16"/>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8" name="Picture 17" descr="canvas-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8">
            <a:extLst/>
          </a:blip>
          <a:stretch>
            <a:fillRect/>
          </a:stretch>
        </p:blipFill>
        <p:spPr>
          <a:xfrm>
            <a:off x="713683" y="1775210"/>
            <a:ext cx="1909196" cy="1892301"/>
          </a:xfrm>
          <a:prstGeom prst="rect">
            <a:avLst/>
          </a:prstGeom>
          <a:ln w="12700">
            <a:miter lim="400000"/>
          </a:ln>
        </p:spPr>
      </p:pic>
      <p:pic>
        <p:nvPicPr>
          <p:cNvPr id="20" name="Picture 19" descr="gradecraft_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454" y="960749"/>
            <a:ext cx="3437598" cy="682256"/>
          </a:xfrm>
          <a:prstGeom prst="rect">
            <a:avLst/>
          </a:prstGeom>
          <a:solidFill>
            <a:srgbClr val="FFFFFF"/>
          </a:solidFill>
        </p:spPr>
      </p:pic>
      <p:pic>
        <p:nvPicPr>
          <p:cNvPr id="21" name="Picture 20" descr="opencast_logo_large-transparent.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652" y="1872746"/>
            <a:ext cx="3672456" cy="848615"/>
          </a:xfrm>
          <a:prstGeom prst="rect">
            <a:avLst/>
          </a:prstGeom>
          <a:solidFill>
            <a:srgbClr val="FFFFFF"/>
          </a:solidFill>
        </p:spPr>
      </p:pic>
      <p:pic>
        <p:nvPicPr>
          <p:cNvPr id="22" name="Picture 21" descr="xerte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174" y="4379189"/>
            <a:ext cx="1889411" cy="899585"/>
          </a:xfrm>
          <a:prstGeom prst="rect">
            <a:avLst/>
          </a:prstGeom>
        </p:spPr>
      </p:pic>
      <p:pic>
        <p:nvPicPr>
          <p:cNvPr id="23" name="Picture 22" descr="karuta-eportfolio-logo.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7089" y="3080724"/>
            <a:ext cx="3318040" cy="1044470"/>
          </a:xfrm>
          <a:prstGeom prst="rect">
            <a:avLst/>
          </a:prstGeom>
        </p:spPr>
      </p:pic>
      <p:pic>
        <p:nvPicPr>
          <p:cNvPr id="25" name="piazza-logo.png"/>
          <p:cNvPicPr/>
          <p:nvPr/>
        </p:nvPicPr>
        <p:blipFill>
          <a:blip r:embed="rId13">
            <a:extLst/>
          </a:blip>
          <a:stretch>
            <a:fillRect/>
          </a:stretch>
        </p:blipFill>
        <p:spPr>
          <a:xfrm>
            <a:off x="8583044" y="7270103"/>
            <a:ext cx="2741123" cy="763350"/>
          </a:xfrm>
          <a:prstGeom prst="rect">
            <a:avLst/>
          </a:prstGeom>
          <a:ln w="12700">
            <a:miter lim="400000"/>
          </a:ln>
        </p:spPr>
      </p:pic>
      <p:pic>
        <p:nvPicPr>
          <p:cNvPr id="2" name="Picture 1" descr="MyMathLab_4c (2).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7089" y="5637513"/>
            <a:ext cx="2778411" cy="769680"/>
          </a:xfrm>
          <a:prstGeom prst="rect">
            <a:avLst/>
          </a:prstGeom>
        </p:spPr>
      </p:pic>
      <p:pic>
        <p:nvPicPr>
          <p:cNvPr id="3" name="Picture 2" descr="knightpse-mastering-logo.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3762" y="6611140"/>
            <a:ext cx="3632200" cy="482600"/>
          </a:xfrm>
          <a:prstGeom prst="rect">
            <a:avLst/>
          </a:prstGeom>
        </p:spPr>
      </p:pic>
      <p:pic>
        <p:nvPicPr>
          <p:cNvPr id="6" name="Picture 5" descr="xAPI-transparent_300p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7974" y="539930"/>
            <a:ext cx="3313929" cy="872668"/>
          </a:xfrm>
          <a:prstGeom prst="rect">
            <a:avLst/>
          </a:prstGeom>
          <a:solidFill>
            <a:srgbClr val="FFFFFF"/>
          </a:solidFill>
        </p:spPr>
      </p:pic>
    </p:spTree>
    <p:extLst>
      <p:ext uri="{BB962C8B-B14F-4D97-AF65-F5344CB8AC3E}">
        <p14:creationId xmlns:p14="http://schemas.microsoft.com/office/powerpoint/2010/main" val="2086643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167794" y="652490"/>
            <a:ext cx="7305816" cy="7683500"/>
          </a:xfrm>
          <a:prstGeom prst="rect">
            <a:avLst/>
          </a:prstGeom>
          <a:gradFill flip="none" rotWithShape="1">
            <a:gsLst>
              <a:gs pos="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Oval 3"/>
          <p:cNvSpPr/>
          <p:nvPr/>
        </p:nvSpPr>
        <p:spPr>
          <a:xfrm>
            <a:off x="3164380" y="652490"/>
            <a:ext cx="7683500" cy="7683500"/>
          </a:xfrm>
          <a:prstGeom prst="ellipse">
            <a:avLst/>
          </a:prstGeom>
          <a:gradFill flip="none" rotWithShape="1">
            <a:gsLst>
              <a:gs pos="4500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0" name="d2l.jpg"/>
          <p:cNvPicPr/>
          <p:nvPr/>
        </p:nvPicPr>
        <p:blipFill>
          <a:blip r:embed="rId2">
            <a:extLst/>
          </a:blip>
          <a:stretch>
            <a:fillRect/>
          </a:stretch>
        </p:blipFill>
        <p:spPr>
          <a:xfrm>
            <a:off x="5894349" y="4816763"/>
            <a:ext cx="1273444" cy="1273444"/>
          </a:xfrm>
          <a:prstGeom prst="rect">
            <a:avLst/>
          </a:prstGeom>
          <a:ln w="12700">
            <a:miter lim="400000"/>
          </a:ln>
        </p:spPr>
      </p:pic>
      <p:pic>
        <p:nvPicPr>
          <p:cNvPr id="11" name="blackboard-logo.jpg"/>
          <p:cNvPicPr/>
          <p:nvPr/>
        </p:nvPicPr>
        <p:blipFill>
          <a:blip r:embed="rId3">
            <a:extLst/>
          </a:blip>
          <a:stretch>
            <a:fillRect/>
          </a:stretch>
        </p:blipFill>
        <p:spPr>
          <a:xfrm>
            <a:off x="5894349" y="3080724"/>
            <a:ext cx="1372288" cy="1098156"/>
          </a:xfrm>
          <a:prstGeom prst="rect">
            <a:avLst/>
          </a:prstGeom>
          <a:ln w="12700">
            <a:miter lim="400000"/>
          </a:ln>
        </p:spPr>
      </p:pic>
      <p:pic>
        <p:nvPicPr>
          <p:cNvPr id="12" name="sakai-logo.jpg"/>
          <p:cNvPicPr/>
          <p:nvPr/>
        </p:nvPicPr>
        <p:blipFill>
          <a:blip r:embed="rId4">
            <a:extLst/>
          </a:blip>
          <a:stretch>
            <a:fillRect/>
          </a:stretch>
        </p:blipFill>
        <p:spPr>
          <a:xfrm>
            <a:off x="5894349" y="1412598"/>
            <a:ext cx="1909657" cy="1047069"/>
          </a:xfrm>
          <a:prstGeom prst="rect">
            <a:avLst/>
          </a:prstGeom>
          <a:ln w="12700">
            <a:miter lim="400000"/>
          </a:ln>
        </p:spPr>
      </p:pic>
      <p:pic>
        <p:nvPicPr>
          <p:cNvPr id="13" name="droppedImage.pdf"/>
          <p:cNvPicPr/>
          <p:nvPr/>
        </p:nvPicPr>
        <p:blipFill>
          <a:blip r:embed="rId5">
            <a:extLst/>
          </a:blip>
          <a:stretch>
            <a:fillRect/>
          </a:stretch>
        </p:blipFill>
        <p:spPr>
          <a:xfrm>
            <a:off x="3697834" y="4308781"/>
            <a:ext cx="1379150" cy="1557078"/>
          </a:xfrm>
          <a:prstGeom prst="rect">
            <a:avLst/>
          </a:prstGeom>
          <a:ln w="12700">
            <a:miter lim="400000"/>
          </a:ln>
        </p:spPr>
      </p:pic>
      <p:pic>
        <p:nvPicPr>
          <p:cNvPr id="15" name="droppedImage.png"/>
          <p:cNvPicPr/>
          <p:nvPr/>
        </p:nvPicPr>
        <p:blipFill>
          <a:blip r:embed="rId6">
            <a:extLst/>
          </a:blip>
          <a:stretch>
            <a:fillRect/>
          </a:stretch>
        </p:blipFill>
        <p:spPr>
          <a:xfrm>
            <a:off x="4556741" y="6516635"/>
            <a:ext cx="4026303" cy="577105"/>
          </a:xfrm>
          <a:prstGeom prst="rect">
            <a:avLst/>
          </a:prstGeom>
          <a:ln w="12700">
            <a:miter lim="400000"/>
          </a:ln>
        </p:spPr>
      </p:pic>
      <p:grpSp>
        <p:nvGrpSpPr>
          <p:cNvPr id="16" name="Group 15"/>
          <p:cNvGrpSpPr/>
          <p:nvPr/>
        </p:nvGrpSpPr>
        <p:grpSpPr>
          <a:xfrm>
            <a:off x="3918314" y="2649725"/>
            <a:ext cx="1337891" cy="1156689"/>
            <a:chOff x="1193800" y="3794056"/>
            <a:chExt cx="1722467" cy="1513682"/>
          </a:xfrm>
        </p:grpSpPr>
        <p:sp>
          <p:nvSpPr>
            <p:cNvPr id="17" name="Rectangle 16"/>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8" name="Picture 17" descr="canvas-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8">
            <a:extLst/>
          </a:blip>
          <a:stretch>
            <a:fillRect/>
          </a:stretch>
        </p:blipFill>
        <p:spPr>
          <a:xfrm>
            <a:off x="713683" y="1775210"/>
            <a:ext cx="1909196" cy="1892301"/>
          </a:xfrm>
          <a:prstGeom prst="rect">
            <a:avLst/>
          </a:prstGeom>
          <a:ln w="12700">
            <a:miter lim="400000"/>
          </a:ln>
        </p:spPr>
      </p:pic>
      <p:pic>
        <p:nvPicPr>
          <p:cNvPr id="20" name="Picture 19" descr="gradecraft_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454" y="960749"/>
            <a:ext cx="3437598" cy="682256"/>
          </a:xfrm>
          <a:prstGeom prst="rect">
            <a:avLst/>
          </a:prstGeom>
          <a:solidFill>
            <a:srgbClr val="FFFFFF"/>
          </a:solidFill>
        </p:spPr>
      </p:pic>
      <p:pic>
        <p:nvPicPr>
          <p:cNvPr id="21" name="Picture 20" descr="opencast_logo_large-transparent.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652" y="1872746"/>
            <a:ext cx="3672456" cy="848615"/>
          </a:xfrm>
          <a:prstGeom prst="rect">
            <a:avLst/>
          </a:prstGeom>
          <a:solidFill>
            <a:srgbClr val="FFFFFF"/>
          </a:solidFill>
        </p:spPr>
      </p:pic>
      <p:pic>
        <p:nvPicPr>
          <p:cNvPr id="22" name="Picture 21" descr="xerte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174" y="4379189"/>
            <a:ext cx="1889411" cy="899585"/>
          </a:xfrm>
          <a:prstGeom prst="rect">
            <a:avLst/>
          </a:prstGeom>
        </p:spPr>
      </p:pic>
      <p:pic>
        <p:nvPicPr>
          <p:cNvPr id="23" name="Picture 22" descr="karuta-eportfolio-logo.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7089" y="3080724"/>
            <a:ext cx="3318040" cy="1044470"/>
          </a:xfrm>
          <a:prstGeom prst="rect">
            <a:avLst/>
          </a:prstGeom>
        </p:spPr>
      </p:pic>
      <p:pic>
        <p:nvPicPr>
          <p:cNvPr id="25" name="piazza-logo.png"/>
          <p:cNvPicPr/>
          <p:nvPr/>
        </p:nvPicPr>
        <p:blipFill>
          <a:blip r:embed="rId13">
            <a:extLst/>
          </a:blip>
          <a:stretch>
            <a:fillRect/>
          </a:stretch>
        </p:blipFill>
        <p:spPr>
          <a:xfrm>
            <a:off x="8583044" y="7270103"/>
            <a:ext cx="2741123" cy="763350"/>
          </a:xfrm>
          <a:prstGeom prst="rect">
            <a:avLst/>
          </a:prstGeom>
          <a:ln w="12700">
            <a:miter lim="400000"/>
          </a:ln>
        </p:spPr>
      </p:pic>
      <p:pic>
        <p:nvPicPr>
          <p:cNvPr id="2" name="Picture 1" descr="MyMathLab_4c (2).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7089" y="5637513"/>
            <a:ext cx="2778411" cy="769680"/>
          </a:xfrm>
          <a:prstGeom prst="rect">
            <a:avLst/>
          </a:prstGeom>
        </p:spPr>
      </p:pic>
      <p:pic>
        <p:nvPicPr>
          <p:cNvPr id="3" name="Picture 2" descr="knightpse-mastering-logo.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3762" y="6611140"/>
            <a:ext cx="3632200" cy="482600"/>
          </a:xfrm>
          <a:prstGeom prst="rect">
            <a:avLst/>
          </a:prstGeom>
        </p:spPr>
      </p:pic>
      <p:sp>
        <p:nvSpPr>
          <p:cNvPr id="26" name="TextBox 25"/>
          <p:cNvSpPr txBox="1"/>
          <p:nvPr/>
        </p:nvSpPr>
        <p:spPr>
          <a:xfrm>
            <a:off x="500032" y="8089477"/>
            <a:ext cx="3414271"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 Platform</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pic>
        <p:nvPicPr>
          <p:cNvPr id="6" name="Picture 5" descr="xAPI-transparent_300p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7974" y="539930"/>
            <a:ext cx="3313929" cy="872668"/>
          </a:xfrm>
          <a:prstGeom prst="rect">
            <a:avLst/>
          </a:prstGeom>
          <a:solidFill>
            <a:srgbClr val="FFFFFF"/>
          </a:solidFill>
        </p:spPr>
      </p:pic>
      <p:sp>
        <p:nvSpPr>
          <p:cNvPr id="28" name="TextBox 27"/>
          <p:cNvSpPr txBox="1"/>
          <p:nvPr/>
        </p:nvSpPr>
        <p:spPr>
          <a:xfrm>
            <a:off x="6618528" y="7412696"/>
            <a:ext cx="90081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bg1"/>
                </a:solidFill>
                <a:effectLst/>
                <a:uFillTx/>
                <a:latin typeface="+mn-lt"/>
                <a:ea typeface="+mn-ea"/>
                <a:cs typeface="+mn-cs"/>
                <a:sym typeface="Gill Sans"/>
              </a:rPr>
              <a:t>LMS</a:t>
            </a:r>
            <a:endParaRPr kumimoji="0" lang="en-US" sz="3600" b="0" i="0" u="none" strike="noStrike" cap="none" spc="0" normalizeH="0" baseline="0" dirty="0">
              <a:ln>
                <a:noFill/>
              </a:ln>
              <a:solidFill>
                <a:schemeClr val="bg1"/>
              </a:solidFill>
              <a:effectLst/>
              <a:uFillTx/>
              <a:latin typeface="+mn-lt"/>
              <a:ea typeface="+mn-ea"/>
              <a:cs typeface="+mn-cs"/>
              <a:sym typeface="Gill Sans"/>
            </a:endParaRPr>
          </a:p>
        </p:txBody>
      </p:sp>
      <p:sp>
        <p:nvSpPr>
          <p:cNvPr id="29" name="TextBox 28"/>
          <p:cNvSpPr txBox="1"/>
          <p:nvPr/>
        </p:nvSpPr>
        <p:spPr>
          <a:xfrm>
            <a:off x="13089744" y="6807402"/>
            <a:ext cx="1689791"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a:t>
            </a:r>
          </a:p>
          <a:p>
            <a:pPr marL="0" marR="0" indent="0" algn="ctr" defTabSz="546100" rtl="0" fontAlgn="auto" latinLnBrk="1" hangingPunct="0">
              <a:lnSpc>
                <a:spcPct val="100000"/>
              </a:lnSpc>
              <a:spcBef>
                <a:spcPts val="0"/>
              </a:spcBef>
              <a:spcAft>
                <a:spcPts val="0"/>
              </a:spcAft>
              <a:buClrTx/>
              <a:buSzTx/>
              <a:buFontTx/>
              <a:buNone/>
              <a:tabLst/>
            </a:pPr>
            <a:r>
              <a:rPr lang="en-US" dirty="0" smtClean="0"/>
              <a:t>Systems</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spTree>
    <p:extLst>
      <p:ext uri="{BB962C8B-B14F-4D97-AF65-F5344CB8AC3E}">
        <p14:creationId xmlns:p14="http://schemas.microsoft.com/office/powerpoint/2010/main" val="42100041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167794" y="652490"/>
            <a:ext cx="7305816" cy="7683500"/>
          </a:xfrm>
          <a:prstGeom prst="rect">
            <a:avLst/>
          </a:prstGeom>
          <a:gradFill flip="none" rotWithShape="1">
            <a:gsLst>
              <a:gs pos="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Oval 3"/>
          <p:cNvSpPr/>
          <p:nvPr/>
        </p:nvSpPr>
        <p:spPr>
          <a:xfrm>
            <a:off x="3164380" y="652490"/>
            <a:ext cx="7683500" cy="7683500"/>
          </a:xfrm>
          <a:prstGeom prst="ellipse">
            <a:avLst/>
          </a:prstGeom>
          <a:gradFill flip="none" rotWithShape="1">
            <a:gsLst>
              <a:gs pos="4500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0" name="d2l.jpg"/>
          <p:cNvPicPr/>
          <p:nvPr/>
        </p:nvPicPr>
        <p:blipFill>
          <a:blip r:embed="rId2">
            <a:alphaModFix amt="21000"/>
            <a:extLst/>
          </a:blip>
          <a:stretch>
            <a:fillRect/>
          </a:stretch>
        </p:blipFill>
        <p:spPr>
          <a:xfrm>
            <a:off x="5894349" y="4816763"/>
            <a:ext cx="1273444" cy="1273444"/>
          </a:xfrm>
          <a:prstGeom prst="rect">
            <a:avLst/>
          </a:prstGeom>
          <a:ln w="12700">
            <a:miter lim="400000"/>
          </a:ln>
        </p:spPr>
      </p:pic>
      <p:pic>
        <p:nvPicPr>
          <p:cNvPr id="11" name="blackboard-logo.jpg"/>
          <p:cNvPicPr/>
          <p:nvPr/>
        </p:nvPicPr>
        <p:blipFill>
          <a:blip r:embed="rId3">
            <a:alphaModFix amt="21000"/>
            <a:extLst/>
          </a:blip>
          <a:stretch>
            <a:fillRect/>
          </a:stretch>
        </p:blipFill>
        <p:spPr>
          <a:xfrm>
            <a:off x="5894349" y="3080724"/>
            <a:ext cx="1372288" cy="1098156"/>
          </a:xfrm>
          <a:prstGeom prst="rect">
            <a:avLst/>
          </a:prstGeom>
          <a:ln w="12700">
            <a:miter lim="400000"/>
          </a:ln>
        </p:spPr>
      </p:pic>
      <p:pic>
        <p:nvPicPr>
          <p:cNvPr id="12" name="sakai-logo.jpg"/>
          <p:cNvPicPr/>
          <p:nvPr/>
        </p:nvPicPr>
        <p:blipFill>
          <a:blip r:embed="rId4">
            <a:alphaModFix amt="28000"/>
            <a:extLst/>
          </a:blip>
          <a:stretch>
            <a:fillRect/>
          </a:stretch>
        </p:blipFill>
        <p:spPr>
          <a:xfrm>
            <a:off x="5894349" y="1412598"/>
            <a:ext cx="1909657" cy="1047069"/>
          </a:xfrm>
          <a:prstGeom prst="rect">
            <a:avLst/>
          </a:prstGeom>
          <a:ln w="12700">
            <a:miter lim="400000"/>
          </a:ln>
        </p:spPr>
      </p:pic>
      <p:pic>
        <p:nvPicPr>
          <p:cNvPr id="13" name="droppedImage.pdf"/>
          <p:cNvPicPr/>
          <p:nvPr/>
        </p:nvPicPr>
        <p:blipFill>
          <a:blip r:embed="rId5">
            <a:alphaModFix amt="23000"/>
            <a:extLst/>
          </a:blip>
          <a:stretch>
            <a:fillRect/>
          </a:stretch>
        </p:blipFill>
        <p:spPr>
          <a:xfrm>
            <a:off x="3697834" y="4308781"/>
            <a:ext cx="1379150" cy="1557078"/>
          </a:xfrm>
          <a:prstGeom prst="rect">
            <a:avLst/>
          </a:prstGeom>
          <a:ln w="12700">
            <a:miter lim="400000"/>
          </a:ln>
        </p:spPr>
      </p:pic>
      <p:pic>
        <p:nvPicPr>
          <p:cNvPr id="15" name="droppedImage.png"/>
          <p:cNvPicPr/>
          <p:nvPr/>
        </p:nvPicPr>
        <p:blipFill>
          <a:blip r:embed="rId6">
            <a:alphaModFix amt="29000"/>
            <a:extLst/>
          </a:blip>
          <a:stretch>
            <a:fillRect/>
          </a:stretch>
        </p:blipFill>
        <p:spPr>
          <a:xfrm>
            <a:off x="4556741" y="6516635"/>
            <a:ext cx="4026303" cy="577105"/>
          </a:xfrm>
          <a:prstGeom prst="rect">
            <a:avLst/>
          </a:prstGeom>
          <a:ln w="12700">
            <a:miter lim="400000"/>
          </a:ln>
        </p:spPr>
      </p:pic>
      <p:grpSp>
        <p:nvGrpSpPr>
          <p:cNvPr id="16" name="Group 15"/>
          <p:cNvGrpSpPr/>
          <p:nvPr/>
        </p:nvGrpSpPr>
        <p:grpSpPr>
          <a:xfrm>
            <a:off x="3918314" y="2649725"/>
            <a:ext cx="1337891" cy="1156689"/>
            <a:chOff x="1193800" y="3794056"/>
            <a:chExt cx="1722467" cy="1513682"/>
          </a:xfrm>
        </p:grpSpPr>
        <p:sp>
          <p:nvSpPr>
            <p:cNvPr id="17" name="Rectangle 16"/>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8" name="Picture 17" descr="canvas-logo.png"/>
            <p:cNvPicPr>
              <a:picLocks noChangeAspect="1"/>
            </p:cNvPicPr>
            <p:nvPr/>
          </p:nvPicPr>
          <p:blipFill>
            <a:blip r:embed="rId7">
              <a:alphaModFix amt="24000"/>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8">
            <a:extLst/>
          </a:blip>
          <a:stretch>
            <a:fillRect/>
          </a:stretch>
        </p:blipFill>
        <p:spPr>
          <a:xfrm>
            <a:off x="713683" y="1775210"/>
            <a:ext cx="1909196" cy="1892301"/>
          </a:xfrm>
          <a:prstGeom prst="rect">
            <a:avLst/>
          </a:prstGeom>
          <a:ln w="12700">
            <a:miter lim="400000"/>
          </a:ln>
        </p:spPr>
      </p:pic>
      <p:pic>
        <p:nvPicPr>
          <p:cNvPr id="20" name="Picture 19" descr="gradecraft_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454" y="960749"/>
            <a:ext cx="3437598" cy="682256"/>
          </a:xfrm>
          <a:prstGeom prst="rect">
            <a:avLst/>
          </a:prstGeom>
          <a:solidFill>
            <a:srgbClr val="FFFFFF"/>
          </a:solidFill>
        </p:spPr>
      </p:pic>
      <p:pic>
        <p:nvPicPr>
          <p:cNvPr id="21" name="Picture 20" descr="opencast_logo_large-transparent.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652" y="1872746"/>
            <a:ext cx="3672456" cy="848615"/>
          </a:xfrm>
          <a:prstGeom prst="rect">
            <a:avLst/>
          </a:prstGeom>
          <a:solidFill>
            <a:srgbClr val="FFFFFF"/>
          </a:solidFill>
        </p:spPr>
      </p:pic>
      <p:pic>
        <p:nvPicPr>
          <p:cNvPr id="22" name="Picture 21" descr="xerte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174" y="4379189"/>
            <a:ext cx="1889411" cy="899585"/>
          </a:xfrm>
          <a:prstGeom prst="rect">
            <a:avLst/>
          </a:prstGeom>
        </p:spPr>
      </p:pic>
      <p:pic>
        <p:nvPicPr>
          <p:cNvPr id="23" name="Picture 22" descr="karuta-eportfolio-logo.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7089" y="3080724"/>
            <a:ext cx="3318040" cy="1044470"/>
          </a:xfrm>
          <a:prstGeom prst="rect">
            <a:avLst/>
          </a:prstGeom>
        </p:spPr>
      </p:pic>
      <p:pic>
        <p:nvPicPr>
          <p:cNvPr id="25" name="piazza-logo.png"/>
          <p:cNvPicPr/>
          <p:nvPr/>
        </p:nvPicPr>
        <p:blipFill>
          <a:blip r:embed="rId13">
            <a:extLst/>
          </a:blip>
          <a:stretch>
            <a:fillRect/>
          </a:stretch>
        </p:blipFill>
        <p:spPr>
          <a:xfrm>
            <a:off x="8583044" y="7270103"/>
            <a:ext cx="2741123" cy="763350"/>
          </a:xfrm>
          <a:prstGeom prst="rect">
            <a:avLst/>
          </a:prstGeom>
          <a:ln w="12700">
            <a:miter lim="400000"/>
          </a:ln>
        </p:spPr>
      </p:pic>
      <p:pic>
        <p:nvPicPr>
          <p:cNvPr id="2" name="Picture 1" descr="MyMathLab_4c (2).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7089" y="5637513"/>
            <a:ext cx="2778411" cy="769680"/>
          </a:xfrm>
          <a:prstGeom prst="rect">
            <a:avLst/>
          </a:prstGeom>
        </p:spPr>
      </p:pic>
      <p:pic>
        <p:nvPicPr>
          <p:cNvPr id="3" name="Picture 2" descr="knightpse-mastering-logo.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3762" y="6611140"/>
            <a:ext cx="3632200" cy="482600"/>
          </a:xfrm>
          <a:prstGeom prst="rect">
            <a:avLst/>
          </a:prstGeom>
        </p:spPr>
      </p:pic>
      <p:sp>
        <p:nvSpPr>
          <p:cNvPr id="26" name="TextBox 25"/>
          <p:cNvSpPr txBox="1"/>
          <p:nvPr/>
        </p:nvSpPr>
        <p:spPr>
          <a:xfrm>
            <a:off x="500032" y="8089477"/>
            <a:ext cx="3414271"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 Platform</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pic>
        <p:nvPicPr>
          <p:cNvPr id="6" name="Picture 5" descr="xAPI-transparent_300p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7974" y="539930"/>
            <a:ext cx="3313929" cy="872668"/>
          </a:xfrm>
          <a:prstGeom prst="rect">
            <a:avLst/>
          </a:prstGeom>
          <a:solidFill>
            <a:srgbClr val="FFFFFF"/>
          </a:solidFill>
        </p:spPr>
      </p:pic>
      <p:sp>
        <p:nvSpPr>
          <p:cNvPr id="27" name="TextBox 26"/>
          <p:cNvSpPr txBox="1"/>
          <p:nvPr/>
        </p:nvSpPr>
        <p:spPr>
          <a:xfrm>
            <a:off x="13089744" y="6807402"/>
            <a:ext cx="1689791"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a:t>
            </a:r>
          </a:p>
          <a:p>
            <a:pPr marL="0" marR="0" indent="0" algn="ctr" defTabSz="546100" rtl="0" fontAlgn="auto" latinLnBrk="1" hangingPunct="0">
              <a:lnSpc>
                <a:spcPct val="100000"/>
              </a:lnSpc>
              <a:spcBef>
                <a:spcPts val="0"/>
              </a:spcBef>
              <a:spcAft>
                <a:spcPts val="0"/>
              </a:spcAft>
              <a:buClrTx/>
              <a:buSzTx/>
              <a:buFontTx/>
              <a:buNone/>
              <a:tabLst/>
            </a:pPr>
            <a:r>
              <a:rPr lang="en-US" dirty="0" smtClean="0"/>
              <a:t>Systems</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pic>
        <p:nvPicPr>
          <p:cNvPr id="29" name="Picture 28" descr="oae-logo.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42966" y="3356728"/>
            <a:ext cx="3601503" cy="2044921"/>
          </a:xfrm>
          <a:prstGeom prst="rect">
            <a:avLst/>
          </a:prstGeom>
        </p:spPr>
      </p:pic>
      <p:sp>
        <p:nvSpPr>
          <p:cNvPr id="28" name="TextBox 27"/>
          <p:cNvSpPr txBox="1"/>
          <p:nvPr/>
        </p:nvSpPr>
        <p:spPr>
          <a:xfrm>
            <a:off x="6787031" y="7412696"/>
            <a:ext cx="563806"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bg1"/>
                </a:solidFill>
                <a:effectLst/>
                <a:uFillTx/>
                <a:latin typeface="+mn-lt"/>
                <a:ea typeface="+mn-ea"/>
                <a:cs typeface="+mn-cs"/>
                <a:sym typeface="Gill Sans"/>
              </a:rPr>
              <a:t>???</a:t>
            </a:r>
            <a:endParaRPr kumimoji="0" lang="en-US" sz="3600" b="0" i="0" u="none" strike="noStrike" cap="none" spc="0" normalizeH="0" baseline="0" dirty="0">
              <a:ln>
                <a:noFill/>
              </a:ln>
              <a:solidFill>
                <a:schemeClr val="bg1"/>
              </a:solidFill>
              <a:effectLst/>
              <a:uFillTx/>
              <a:latin typeface="+mn-lt"/>
              <a:ea typeface="+mn-ea"/>
              <a:cs typeface="+mn-cs"/>
              <a:sym typeface="Gill Sans"/>
            </a:endParaRPr>
          </a:p>
        </p:txBody>
      </p:sp>
    </p:spTree>
    <p:extLst>
      <p:ext uri="{BB962C8B-B14F-4D97-AF65-F5344CB8AC3E}">
        <p14:creationId xmlns:p14="http://schemas.microsoft.com/office/powerpoint/2010/main" val="42100041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167794" y="652490"/>
            <a:ext cx="7305816" cy="7683500"/>
          </a:xfrm>
          <a:prstGeom prst="rect">
            <a:avLst/>
          </a:prstGeom>
          <a:gradFill flip="none" rotWithShape="1">
            <a:gsLst>
              <a:gs pos="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Oval 3"/>
          <p:cNvSpPr/>
          <p:nvPr/>
        </p:nvSpPr>
        <p:spPr>
          <a:xfrm>
            <a:off x="3164380" y="652490"/>
            <a:ext cx="7683500" cy="7683500"/>
          </a:xfrm>
          <a:prstGeom prst="ellipse">
            <a:avLst/>
          </a:prstGeom>
          <a:gradFill flip="none" rotWithShape="1">
            <a:gsLst>
              <a:gs pos="45000">
                <a:schemeClr val="tx1"/>
              </a:gs>
              <a:gs pos="100000">
                <a:srgbClr val="000000"/>
              </a:gs>
            </a:gsLst>
            <a:lin ang="0" scaled="1"/>
            <a:tileRect/>
          </a:gra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0" name="d2l.jpg"/>
          <p:cNvPicPr/>
          <p:nvPr/>
        </p:nvPicPr>
        <p:blipFill>
          <a:blip r:embed="rId2">
            <a:alphaModFix amt="21000"/>
            <a:extLst/>
          </a:blip>
          <a:stretch>
            <a:fillRect/>
          </a:stretch>
        </p:blipFill>
        <p:spPr>
          <a:xfrm>
            <a:off x="5894349" y="4816763"/>
            <a:ext cx="1273444" cy="1273444"/>
          </a:xfrm>
          <a:prstGeom prst="rect">
            <a:avLst/>
          </a:prstGeom>
          <a:ln w="12700">
            <a:miter lim="400000"/>
          </a:ln>
        </p:spPr>
      </p:pic>
      <p:pic>
        <p:nvPicPr>
          <p:cNvPr id="11" name="blackboard-logo.jpg"/>
          <p:cNvPicPr/>
          <p:nvPr/>
        </p:nvPicPr>
        <p:blipFill>
          <a:blip r:embed="rId3">
            <a:alphaModFix amt="21000"/>
            <a:extLst/>
          </a:blip>
          <a:stretch>
            <a:fillRect/>
          </a:stretch>
        </p:blipFill>
        <p:spPr>
          <a:xfrm>
            <a:off x="5894349" y="3080724"/>
            <a:ext cx="1372288" cy="1098156"/>
          </a:xfrm>
          <a:prstGeom prst="rect">
            <a:avLst/>
          </a:prstGeom>
          <a:ln w="12700">
            <a:miter lim="400000"/>
          </a:ln>
        </p:spPr>
      </p:pic>
      <p:pic>
        <p:nvPicPr>
          <p:cNvPr id="12" name="sakai-logo.jpg"/>
          <p:cNvPicPr/>
          <p:nvPr/>
        </p:nvPicPr>
        <p:blipFill>
          <a:blip r:embed="rId4">
            <a:alphaModFix amt="28000"/>
            <a:extLst/>
          </a:blip>
          <a:stretch>
            <a:fillRect/>
          </a:stretch>
        </p:blipFill>
        <p:spPr>
          <a:xfrm>
            <a:off x="5894349" y="1412598"/>
            <a:ext cx="1909657" cy="1047069"/>
          </a:xfrm>
          <a:prstGeom prst="rect">
            <a:avLst/>
          </a:prstGeom>
          <a:ln w="12700">
            <a:miter lim="400000"/>
          </a:ln>
        </p:spPr>
      </p:pic>
      <p:pic>
        <p:nvPicPr>
          <p:cNvPr id="13" name="droppedImage.pdf"/>
          <p:cNvPicPr/>
          <p:nvPr/>
        </p:nvPicPr>
        <p:blipFill>
          <a:blip r:embed="rId5">
            <a:alphaModFix amt="23000"/>
            <a:extLst/>
          </a:blip>
          <a:stretch>
            <a:fillRect/>
          </a:stretch>
        </p:blipFill>
        <p:spPr>
          <a:xfrm>
            <a:off x="3697834" y="4308781"/>
            <a:ext cx="1379150" cy="1557078"/>
          </a:xfrm>
          <a:prstGeom prst="rect">
            <a:avLst/>
          </a:prstGeom>
          <a:ln w="12700">
            <a:miter lim="400000"/>
          </a:ln>
        </p:spPr>
      </p:pic>
      <p:pic>
        <p:nvPicPr>
          <p:cNvPr id="15" name="droppedImage.png"/>
          <p:cNvPicPr/>
          <p:nvPr/>
        </p:nvPicPr>
        <p:blipFill>
          <a:blip r:embed="rId6">
            <a:alphaModFix amt="29000"/>
            <a:extLst/>
          </a:blip>
          <a:stretch>
            <a:fillRect/>
          </a:stretch>
        </p:blipFill>
        <p:spPr>
          <a:xfrm>
            <a:off x="4556741" y="6516635"/>
            <a:ext cx="4026303" cy="577105"/>
          </a:xfrm>
          <a:prstGeom prst="rect">
            <a:avLst/>
          </a:prstGeom>
          <a:ln w="12700">
            <a:miter lim="400000"/>
          </a:ln>
        </p:spPr>
      </p:pic>
      <p:grpSp>
        <p:nvGrpSpPr>
          <p:cNvPr id="16" name="Group 15"/>
          <p:cNvGrpSpPr/>
          <p:nvPr/>
        </p:nvGrpSpPr>
        <p:grpSpPr>
          <a:xfrm>
            <a:off x="3918314" y="2649725"/>
            <a:ext cx="1337891" cy="1156689"/>
            <a:chOff x="1193800" y="3794056"/>
            <a:chExt cx="1722467" cy="1513682"/>
          </a:xfrm>
        </p:grpSpPr>
        <p:sp>
          <p:nvSpPr>
            <p:cNvPr id="17" name="Rectangle 16"/>
            <p:cNvSpPr/>
            <p:nvPr/>
          </p:nvSpPr>
          <p:spPr>
            <a:xfrm>
              <a:off x="1193800" y="3794056"/>
              <a:ext cx="1639822" cy="151368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8" name="Picture 17" descr="canvas-logo.png"/>
            <p:cNvPicPr>
              <a:picLocks noChangeAspect="1"/>
            </p:cNvPicPr>
            <p:nvPr/>
          </p:nvPicPr>
          <p:blipFill>
            <a:blip r:embed="rId7">
              <a:alphaModFix amt="24000"/>
              <a:extLst>
                <a:ext uri="{28A0092B-C50C-407E-A947-70E740481C1C}">
                  <a14:useLocalDpi xmlns:a14="http://schemas.microsoft.com/office/drawing/2010/main" val="0"/>
                </a:ext>
              </a:extLst>
            </a:blip>
            <a:stretch>
              <a:fillRect/>
            </a:stretch>
          </p:blipFill>
          <p:spPr>
            <a:xfrm>
              <a:off x="1276445" y="3794056"/>
              <a:ext cx="1639822" cy="1513682"/>
            </a:xfrm>
            <a:prstGeom prst="rect">
              <a:avLst/>
            </a:prstGeom>
          </p:spPr>
        </p:pic>
      </p:grpSp>
      <p:pic>
        <p:nvPicPr>
          <p:cNvPr id="19" name="ims-new-logo-transparent.png"/>
          <p:cNvPicPr/>
          <p:nvPr/>
        </p:nvPicPr>
        <p:blipFill>
          <a:blip r:embed="rId8">
            <a:extLst/>
          </a:blip>
          <a:stretch>
            <a:fillRect/>
          </a:stretch>
        </p:blipFill>
        <p:spPr>
          <a:xfrm>
            <a:off x="713683" y="1775210"/>
            <a:ext cx="1909196" cy="1892301"/>
          </a:xfrm>
          <a:prstGeom prst="rect">
            <a:avLst/>
          </a:prstGeom>
          <a:ln w="12700">
            <a:miter lim="400000"/>
          </a:ln>
        </p:spPr>
      </p:pic>
      <p:pic>
        <p:nvPicPr>
          <p:cNvPr id="20" name="Picture 19" descr="gradecraft_logo.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454" y="960749"/>
            <a:ext cx="3437598" cy="682256"/>
          </a:xfrm>
          <a:prstGeom prst="rect">
            <a:avLst/>
          </a:prstGeom>
          <a:solidFill>
            <a:srgbClr val="FFFFFF"/>
          </a:solidFill>
        </p:spPr>
      </p:pic>
      <p:pic>
        <p:nvPicPr>
          <p:cNvPr id="21" name="Picture 20" descr="opencast_logo_large-transparent.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1652" y="1872746"/>
            <a:ext cx="3672456" cy="848615"/>
          </a:xfrm>
          <a:prstGeom prst="rect">
            <a:avLst/>
          </a:prstGeom>
          <a:solidFill>
            <a:srgbClr val="FFFFFF"/>
          </a:solidFill>
        </p:spPr>
      </p:pic>
      <p:pic>
        <p:nvPicPr>
          <p:cNvPr id="22" name="Picture 21" descr="xerte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03174" y="4379189"/>
            <a:ext cx="1889411" cy="899585"/>
          </a:xfrm>
          <a:prstGeom prst="rect">
            <a:avLst/>
          </a:prstGeom>
        </p:spPr>
      </p:pic>
      <p:pic>
        <p:nvPicPr>
          <p:cNvPr id="23" name="Picture 22" descr="karuta-eportfolio-logo.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7089" y="3080724"/>
            <a:ext cx="3318040" cy="1044470"/>
          </a:xfrm>
          <a:prstGeom prst="rect">
            <a:avLst/>
          </a:prstGeom>
        </p:spPr>
      </p:pic>
      <p:pic>
        <p:nvPicPr>
          <p:cNvPr id="25" name="piazza-logo.png"/>
          <p:cNvPicPr/>
          <p:nvPr/>
        </p:nvPicPr>
        <p:blipFill>
          <a:blip r:embed="rId13">
            <a:extLst/>
          </a:blip>
          <a:stretch>
            <a:fillRect/>
          </a:stretch>
        </p:blipFill>
        <p:spPr>
          <a:xfrm>
            <a:off x="8583044" y="7270103"/>
            <a:ext cx="2741123" cy="763350"/>
          </a:xfrm>
          <a:prstGeom prst="rect">
            <a:avLst/>
          </a:prstGeom>
          <a:ln w="12700">
            <a:miter lim="400000"/>
          </a:ln>
        </p:spPr>
      </p:pic>
      <p:pic>
        <p:nvPicPr>
          <p:cNvPr id="2" name="Picture 1" descr="MyMathLab_4c (2).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7089" y="5637513"/>
            <a:ext cx="2778411" cy="769680"/>
          </a:xfrm>
          <a:prstGeom prst="rect">
            <a:avLst/>
          </a:prstGeom>
        </p:spPr>
      </p:pic>
      <p:pic>
        <p:nvPicPr>
          <p:cNvPr id="3" name="Picture 2" descr="knightpse-mastering-logo.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3762" y="6611140"/>
            <a:ext cx="3632200" cy="482600"/>
          </a:xfrm>
          <a:prstGeom prst="rect">
            <a:avLst/>
          </a:prstGeom>
        </p:spPr>
      </p:pic>
      <p:sp>
        <p:nvSpPr>
          <p:cNvPr id="26" name="TextBox 25"/>
          <p:cNvSpPr txBox="1"/>
          <p:nvPr/>
        </p:nvSpPr>
        <p:spPr>
          <a:xfrm>
            <a:off x="500032" y="8089477"/>
            <a:ext cx="3414271"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 Platform</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pic>
        <p:nvPicPr>
          <p:cNvPr id="6" name="Picture 5" descr="xAPI-transparent_300p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7974" y="539930"/>
            <a:ext cx="3313929" cy="872668"/>
          </a:xfrm>
          <a:prstGeom prst="rect">
            <a:avLst/>
          </a:prstGeom>
          <a:solidFill>
            <a:srgbClr val="FFFFFF"/>
          </a:solidFill>
        </p:spPr>
      </p:pic>
      <p:sp>
        <p:nvSpPr>
          <p:cNvPr id="27" name="TextBox 26"/>
          <p:cNvSpPr txBox="1"/>
          <p:nvPr/>
        </p:nvSpPr>
        <p:spPr>
          <a:xfrm>
            <a:off x="13089744" y="6807402"/>
            <a:ext cx="1689791"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FFFFFF"/>
                </a:solidFill>
                <a:effectLst/>
                <a:uFillTx/>
                <a:latin typeface="+mn-lt"/>
                <a:ea typeface="+mn-ea"/>
                <a:cs typeface="+mn-cs"/>
                <a:sym typeface="Gill Sans"/>
              </a:rPr>
              <a:t>Learning</a:t>
            </a:r>
          </a:p>
          <a:p>
            <a:pPr marL="0" marR="0" indent="0" algn="ctr" defTabSz="546100" rtl="0" fontAlgn="auto" latinLnBrk="1" hangingPunct="0">
              <a:lnSpc>
                <a:spcPct val="100000"/>
              </a:lnSpc>
              <a:spcBef>
                <a:spcPts val="0"/>
              </a:spcBef>
              <a:spcAft>
                <a:spcPts val="0"/>
              </a:spcAft>
              <a:buClrTx/>
              <a:buSzTx/>
              <a:buFontTx/>
              <a:buNone/>
              <a:tabLst/>
            </a:pPr>
            <a:r>
              <a:rPr lang="en-US" dirty="0" smtClean="0"/>
              <a:t>Systems</a:t>
            </a:r>
            <a:endParaRPr kumimoji="0" lang="en-US" sz="3600" b="0" i="0" u="none" strike="noStrike" cap="none" spc="0" normalizeH="0" baseline="0" dirty="0">
              <a:ln>
                <a:noFill/>
              </a:ln>
              <a:solidFill>
                <a:srgbClr val="FFFFFF"/>
              </a:solidFill>
              <a:effectLst/>
              <a:uFillTx/>
              <a:latin typeface="+mn-lt"/>
              <a:ea typeface="+mn-ea"/>
              <a:cs typeface="+mn-cs"/>
              <a:sym typeface="Gill Sans"/>
            </a:endParaRPr>
          </a:p>
        </p:txBody>
      </p:sp>
      <p:pic>
        <p:nvPicPr>
          <p:cNvPr id="29" name="Picture 28" descr="oae-logo.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42966" y="3356728"/>
            <a:ext cx="3601503" cy="2044921"/>
          </a:xfrm>
          <a:prstGeom prst="rect">
            <a:avLst/>
          </a:prstGeom>
        </p:spPr>
      </p:pic>
      <p:sp>
        <p:nvSpPr>
          <p:cNvPr id="28" name="TextBox 27"/>
          <p:cNvSpPr txBox="1"/>
          <p:nvPr/>
        </p:nvSpPr>
        <p:spPr>
          <a:xfrm>
            <a:off x="6787031" y="7412696"/>
            <a:ext cx="563806"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chemeClr val="bg1"/>
                </a:solidFill>
                <a:effectLst/>
                <a:uFillTx/>
                <a:latin typeface="+mn-lt"/>
                <a:ea typeface="+mn-ea"/>
                <a:cs typeface="+mn-cs"/>
                <a:sym typeface="Gill Sans"/>
              </a:rPr>
              <a:t>???</a:t>
            </a:r>
            <a:endParaRPr kumimoji="0" lang="en-US" sz="3600" b="0" i="0" u="none" strike="noStrike" cap="none" spc="0" normalizeH="0" baseline="0" dirty="0">
              <a:ln>
                <a:noFill/>
              </a:ln>
              <a:solidFill>
                <a:schemeClr val="bg1"/>
              </a:solidFill>
              <a:effectLst/>
              <a:uFillTx/>
              <a:latin typeface="+mn-lt"/>
              <a:ea typeface="+mn-ea"/>
              <a:cs typeface="+mn-cs"/>
              <a:sym typeface="Gill Sans"/>
            </a:endParaRPr>
          </a:p>
        </p:txBody>
      </p:sp>
      <p:pic>
        <p:nvPicPr>
          <p:cNvPr id="30" name="sakai-logo.jpg"/>
          <p:cNvPicPr/>
          <p:nvPr/>
        </p:nvPicPr>
        <p:blipFill>
          <a:blip r:embed="rId4">
            <a:extLst/>
          </a:blip>
          <a:stretch>
            <a:fillRect/>
          </a:stretch>
        </p:blipFill>
        <p:spPr>
          <a:xfrm>
            <a:off x="13264582" y="728142"/>
            <a:ext cx="1248318" cy="684456"/>
          </a:xfrm>
          <a:prstGeom prst="rect">
            <a:avLst/>
          </a:prstGeom>
          <a:ln w="12700">
            <a:miter lim="400000"/>
          </a:ln>
        </p:spPr>
      </p:pic>
      <p:pic>
        <p:nvPicPr>
          <p:cNvPr id="31" name="sakai-logo.jpg"/>
          <p:cNvPicPr/>
          <p:nvPr/>
        </p:nvPicPr>
        <p:blipFill>
          <a:blip r:embed="rId4">
            <a:extLst/>
          </a:blip>
          <a:stretch>
            <a:fillRect/>
          </a:stretch>
        </p:blipFill>
        <p:spPr>
          <a:xfrm>
            <a:off x="14001851" y="2506334"/>
            <a:ext cx="1248318" cy="684456"/>
          </a:xfrm>
          <a:prstGeom prst="rect">
            <a:avLst/>
          </a:prstGeom>
          <a:ln w="12700">
            <a:miter lim="400000"/>
          </a:ln>
        </p:spPr>
      </p:pic>
      <p:pic>
        <p:nvPicPr>
          <p:cNvPr id="32" name="sakai-logo.jpg"/>
          <p:cNvPicPr/>
          <p:nvPr/>
        </p:nvPicPr>
        <p:blipFill>
          <a:blip r:embed="rId4">
            <a:extLst/>
          </a:blip>
          <a:stretch>
            <a:fillRect/>
          </a:stretch>
        </p:blipFill>
        <p:spPr>
          <a:xfrm>
            <a:off x="14001851" y="3836652"/>
            <a:ext cx="1248318" cy="684456"/>
          </a:xfrm>
          <a:prstGeom prst="rect">
            <a:avLst/>
          </a:prstGeom>
          <a:ln w="12700">
            <a:miter lim="400000"/>
          </a:ln>
        </p:spPr>
      </p:pic>
      <p:pic>
        <p:nvPicPr>
          <p:cNvPr id="34" name="sakai-logo.jpg"/>
          <p:cNvPicPr/>
          <p:nvPr/>
        </p:nvPicPr>
        <p:blipFill>
          <a:blip r:embed="rId4">
            <a:extLst/>
          </a:blip>
          <a:stretch>
            <a:fillRect/>
          </a:stretch>
        </p:blipFill>
        <p:spPr>
          <a:xfrm>
            <a:off x="13225292" y="5217429"/>
            <a:ext cx="1248318" cy="684456"/>
          </a:xfrm>
          <a:prstGeom prst="rect">
            <a:avLst/>
          </a:prstGeom>
          <a:ln w="12700">
            <a:miter lim="400000"/>
          </a:ln>
        </p:spPr>
      </p:pic>
    </p:spTree>
    <p:extLst>
      <p:ext uri="{BB962C8B-B14F-4D97-AF65-F5344CB8AC3E}">
        <p14:creationId xmlns:p14="http://schemas.microsoft.com/office/powerpoint/2010/main" val="30298116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DC5CD"/>
                </a:solidFill>
              </a:rPr>
              <a:t>Open Source</a:t>
            </a:r>
            <a:endParaRPr lang="en-US" dirty="0">
              <a:solidFill>
                <a:srgbClr val="7DC5CD"/>
              </a:solidFill>
            </a:endParaRPr>
          </a:p>
        </p:txBody>
      </p:sp>
      <p:sp>
        <p:nvSpPr>
          <p:cNvPr id="3" name="Text Placeholder 2"/>
          <p:cNvSpPr>
            <a:spLocks noGrp="1"/>
          </p:cNvSpPr>
          <p:nvPr>
            <p:ph type="body" idx="1"/>
          </p:nvPr>
        </p:nvSpPr>
        <p:spPr/>
        <p:txBody>
          <a:bodyPr/>
          <a:lstStyle/>
          <a:p>
            <a:r>
              <a:rPr lang="en-US" sz="4400" dirty="0" smtClean="0"/>
              <a:t>The Learning Platform must be a cooperative ecosystem</a:t>
            </a:r>
            <a:endParaRPr lang="en-US" sz="4400" dirty="0"/>
          </a:p>
          <a:p>
            <a:r>
              <a:rPr lang="en-US" sz="4400" dirty="0" smtClean="0"/>
              <a:t>Learning Systems must avoid becoming just another LMS</a:t>
            </a:r>
          </a:p>
          <a:p>
            <a:r>
              <a:rPr lang="en-US" sz="4400" dirty="0" smtClean="0"/>
              <a:t>Learning Systems will slowly change LMS systems</a:t>
            </a:r>
          </a:p>
          <a:p>
            <a:r>
              <a:rPr lang="en-US" sz="4400" dirty="0" smtClean="0"/>
              <a:t>Open source is key</a:t>
            </a:r>
            <a:endParaRPr lang="en-US" sz="4400" dirty="0"/>
          </a:p>
        </p:txBody>
      </p:sp>
      <p:pic>
        <p:nvPicPr>
          <p:cNvPr id="4" name="Picture 3"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6191" y="7658100"/>
            <a:ext cx="5930900" cy="1295400"/>
          </a:xfrm>
          <a:prstGeom prst="rect">
            <a:avLst/>
          </a:prstGeom>
          <a:solidFill>
            <a:srgbClr val="FFFFFF"/>
          </a:solidFill>
        </p:spPr>
      </p:pic>
      <p:pic>
        <p:nvPicPr>
          <p:cNvPr id="5" name="Picture 4"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8757" y="710298"/>
            <a:ext cx="3657600" cy="1536700"/>
          </a:xfrm>
          <a:prstGeom prst="rect">
            <a:avLst/>
          </a:prstGeom>
        </p:spPr>
      </p:pic>
    </p:spTree>
    <p:extLst>
      <p:ext uri="{BB962C8B-B14F-4D97-AF65-F5344CB8AC3E}">
        <p14:creationId xmlns:p14="http://schemas.microsoft.com/office/powerpoint/2010/main" val="224667220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721233" y="412750"/>
            <a:ext cx="14757401" cy="830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300">
                <a:solidFill>
                  <a:srgbClr val="FFFB00"/>
                </a:solidFill>
              </a:rPr>
              <a:t>At 02:28 PM </a:t>
            </a:r>
            <a:r>
              <a:rPr sz="3300">
                <a:solidFill>
                  <a:srgbClr val="00F900"/>
                </a:solidFill>
              </a:rPr>
              <a:t>3/2/2004</a:t>
            </a:r>
            <a:r>
              <a:rPr sz="3300">
                <a:solidFill>
                  <a:srgbClr val="FFFB00"/>
                </a:solidFill>
              </a:rPr>
              <a:t> -0500, Chris Etesse wrote:</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Chuck, Jeff and Babi,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It was my pleasure talking to you both during my travels recently - Chuck in person in Edinburgh and Jeff &amp; Babi via phone from Europe. As promised, I wanted to pass on a link to a white paper we just released on Blackboard &amp; Standards as well as restate my invitation to host a meeting at Blackboard with Chuck to discuss how we can interoperate going forward. Finally, the second link is to the Blackboard SDK's for our various products - I thought it might be of some interest. I look forward to working closer with you each.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Warmest regards, </a:t>
            </a:r>
          </a:p>
          <a:p>
            <a:pPr lvl="0" algn="l">
              <a:defRPr sz="1800">
                <a:solidFill>
                  <a:srgbClr val="000000"/>
                </a:solidFill>
              </a:defRPr>
            </a:pPr>
            <a:endParaRPr sz="3300">
              <a:solidFill>
                <a:srgbClr val="FFFB00"/>
              </a:solidFill>
            </a:endParaRPr>
          </a:p>
          <a:p>
            <a:pPr lvl="0" algn="l">
              <a:defRPr sz="1800">
                <a:solidFill>
                  <a:srgbClr val="000000"/>
                </a:solidFill>
              </a:defRPr>
            </a:pPr>
            <a:r>
              <a:rPr sz="3300">
                <a:solidFill>
                  <a:srgbClr val="FFFB00"/>
                </a:solidFill>
              </a:rPr>
              <a:t>Christopher Etesse </a:t>
            </a:r>
          </a:p>
          <a:p>
            <a:pPr lvl="0" algn="l">
              <a:defRPr sz="1800">
                <a:solidFill>
                  <a:srgbClr val="000000"/>
                </a:solidFill>
              </a:defRPr>
            </a:pPr>
            <a:r>
              <a:rPr sz="3300">
                <a:solidFill>
                  <a:srgbClr val="FFFB00"/>
                </a:solidFill>
              </a:rPr>
              <a:t>Senior Director of Technology </a:t>
            </a:r>
          </a:p>
          <a:p>
            <a:pPr lvl="0" algn="l">
              <a:defRPr sz="1800">
                <a:solidFill>
                  <a:srgbClr val="000000"/>
                </a:solidFill>
              </a:defRPr>
            </a:pPr>
            <a:r>
              <a:rPr sz="3300">
                <a:solidFill>
                  <a:srgbClr val="FFFB00"/>
                </a:solidFill>
              </a:rPr>
              <a:t>Blackboard Inc. </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1368933" y="336550"/>
            <a:ext cx="13512801"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800">
                <a:solidFill>
                  <a:srgbClr val="FFFFFF"/>
                </a:solidFill>
              </a:rPr>
              <a:t>DRAFT</a:t>
            </a:r>
            <a:r>
              <a:rPr sz="3800">
                <a:solidFill>
                  <a:srgbClr val="00F900"/>
                </a:solidFill>
              </a:rPr>
              <a:t>    Software Portability Workgroup Prospectus    </a:t>
            </a:r>
            <a:r>
              <a:rPr sz="3800">
                <a:solidFill>
                  <a:srgbClr val="FFFFFF"/>
                </a:solidFill>
              </a:rPr>
              <a:t>DRAFT</a:t>
            </a:r>
            <a:endParaRPr sz="3800">
              <a:solidFill>
                <a:srgbClr val="00F900"/>
              </a:solidFill>
            </a:endParaRP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The current trend in web-based systems for eLearning has been moving steadily towards increasing componentization and modularity.  This trend is driven to a large extent by the desire for systems deployers to easily enhance system functionality to more quickly and effectively support the maturing demands of LMS users.   Three notable examples are referenced here:</a:t>
            </a: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Blackboard Building Blocks</a:t>
            </a:r>
          </a:p>
          <a:p>
            <a:pPr lvl="0" algn="l">
              <a:defRPr sz="1800">
                <a:solidFill>
                  <a:srgbClr val="000000"/>
                </a:solidFill>
              </a:defRPr>
            </a:pPr>
            <a:r>
              <a:rPr sz="3800">
                <a:solidFill>
                  <a:srgbClr val="FFFFFF"/>
                </a:solidFill>
              </a:rPr>
              <a:t>Sakai’s Tool Portability Profile</a:t>
            </a:r>
          </a:p>
          <a:p>
            <a:pPr lvl="0" algn="l">
              <a:defRPr sz="1800">
                <a:solidFill>
                  <a:srgbClr val="000000"/>
                </a:solidFill>
              </a:defRPr>
            </a:pPr>
            <a:r>
              <a:rPr sz="3800">
                <a:solidFill>
                  <a:srgbClr val="FFFFFF"/>
                </a:solidFill>
              </a:rPr>
              <a:t>WebCT PowerLinks SDK</a:t>
            </a:r>
          </a:p>
          <a:p>
            <a:pPr lvl="0" algn="l">
              <a:defRPr sz="1800">
                <a:solidFill>
                  <a:srgbClr val="000000"/>
                </a:solidFill>
              </a:defRPr>
            </a:pPr>
            <a:endParaRPr sz="3800">
              <a:solidFill>
                <a:srgbClr val="FFFFFF"/>
              </a:solidFill>
            </a:endParaRPr>
          </a:p>
          <a:p>
            <a:pPr lvl="0" algn="l">
              <a:defRPr sz="1800">
                <a:solidFill>
                  <a:srgbClr val="000000"/>
                </a:solidFill>
              </a:defRPr>
            </a:pPr>
            <a:r>
              <a:rPr sz="3800">
                <a:solidFill>
                  <a:srgbClr val="FFFFFF"/>
                </a:solidFill>
              </a:rPr>
              <a:t>Joseph Hardin </a:t>
            </a:r>
          </a:p>
          <a:p>
            <a:pPr lvl="0" algn="l">
              <a:defRPr sz="1800">
                <a:solidFill>
                  <a:srgbClr val="000000"/>
                </a:solidFill>
              </a:defRPr>
            </a:pPr>
            <a:r>
              <a:rPr sz="3800">
                <a:solidFill>
                  <a:srgbClr val="FFFFFF"/>
                </a:solidFill>
              </a:rPr>
              <a:t>University of Michigan </a:t>
            </a:r>
          </a:p>
        </p:txBody>
      </p:sp>
      <p:sp>
        <p:nvSpPr>
          <p:cNvPr id="62" name="Shape 62"/>
          <p:cNvSpPr/>
          <p:nvPr/>
        </p:nvSpPr>
        <p:spPr>
          <a:xfrm>
            <a:off x="10992271" y="8013700"/>
            <a:ext cx="357522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lvl="0">
              <a:defRPr sz="1800">
                <a:solidFill>
                  <a:srgbClr val="000000"/>
                </a:solidFill>
              </a:defRPr>
            </a:pPr>
            <a:r>
              <a:rPr sz="3600">
                <a:solidFill>
                  <a:srgbClr val="FFFB00"/>
                </a:solidFill>
              </a:rPr>
              <a:t>September 3, 2004</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19-10-04_1338001.jpg"/>
          <p:cNvPicPr/>
          <p:nvPr/>
        </p:nvPicPr>
        <p:blipFill>
          <a:blip r:embed="rId2">
            <a:extLst/>
          </a:blip>
          <a:stretch>
            <a:fillRect/>
          </a:stretch>
        </p:blipFill>
        <p:spPr>
          <a:xfrm>
            <a:off x="2201333" y="-123825"/>
            <a:ext cx="12361333" cy="9271001"/>
          </a:xfrm>
          <a:prstGeom prst="rect">
            <a:avLst/>
          </a:prstGeom>
          <a:ln w="12700">
            <a:miter lim="400000"/>
          </a:ln>
        </p:spPr>
      </p:pic>
      <p:sp>
        <p:nvSpPr>
          <p:cNvPr id="65" name="Shape 65"/>
          <p:cNvSpPr/>
          <p:nvPr/>
        </p:nvSpPr>
        <p:spPr>
          <a:xfrm>
            <a:off x="2575433" y="7912100"/>
            <a:ext cx="11925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F900"/>
                </a:solidFill>
              </a:defRPr>
            </a:lvl1pPr>
          </a:lstStyle>
          <a:p>
            <a:pPr lvl="0">
              <a:defRPr sz="1800">
                <a:solidFill>
                  <a:srgbClr val="000000"/>
                </a:solidFill>
              </a:defRPr>
            </a:pPr>
            <a:r>
              <a:rPr sz="3600">
                <a:solidFill>
                  <a:srgbClr val="00F900"/>
                </a:solidFill>
              </a:rPr>
              <a:t>Brainstorming at IMS Meeting in Denver 2004-10-19</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873633" y="654050"/>
            <a:ext cx="14503401" cy="830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solidFill>
                  <a:srgbClr val="000000"/>
                </a:solidFill>
              </a:defRPr>
            </a:pPr>
            <a:r>
              <a:rPr sz="3300">
                <a:solidFill>
                  <a:srgbClr val="FFFFFF"/>
                </a:solidFill>
              </a:rPr>
              <a:t>Colleagues:</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It looks like we have about 25 individuals (give or take) attending the SCP/SCA/Board meeting on </a:t>
            </a:r>
            <a:r>
              <a:rPr sz="3300">
                <a:solidFill>
                  <a:srgbClr val="00F900"/>
                </a:solidFill>
              </a:rPr>
              <a:t>4/27/2005</a:t>
            </a:r>
            <a:r>
              <a:rPr sz="3300">
                <a:solidFill>
                  <a:srgbClr val="FFFFFF"/>
                </a:solidFill>
              </a:rPr>
              <a:t> from 1-5 pm. This includes the Board (9). See list below.   At this point, I'd rather not invite any more people.</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Textbook Publishers Invited/Attending............................................... </a:t>
            </a:r>
          </a:p>
          <a:p>
            <a:pPr lvl="0" algn="l">
              <a:defRPr sz="1800">
                <a:solidFill>
                  <a:srgbClr val="000000"/>
                </a:solidFill>
              </a:defRPr>
            </a:pPr>
            <a:r>
              <a:rPr sz="3300">
                <a:solidFill>
                  <a:srgbClr val="FFFFFF"/>
                </a:solidFill>
              </a:rPr>
              <a:t>Allen Noren, O'Reilly &amp; Associates              -- ATTENDING</a:t>
            </a:r>
          </a:p>
          <a:p>
            <a:pPr lvl="0" algn="l">
              <a:defRPr sz="1800">
                <a:solidFill>
                  <a:srgbClr val="000000"/>
                </a:solidFill>
              </a:defRPr>
            </a:pPr>
            <a:r>
              <a:rPr sz="3300">
                <a:solidFill>
                  <a:srgbClr val="FFFFFF"/>
                </a:solidFill>
              </a:rPr>
              <a:t>Ray Henderson, Pearson Education                -- ATTENDING</a:t>
            </a:r>
          </a:p>
          <a:p>
            <a:pPr lvl="0" algn="l">
              <a:defRPr sz="1800">
                <a:solidFill>
                  <a:srgbClr val="000000"/>
                </a:solidFill>
              </a:defRPr>
            </a:pPr>
            <a:r>
              <a:rPr sz="3300">
                <a:solidFill>
                  <a:srgbClr val="FFFFFF"/>
                </a:solidFill>
              </a:rPr>
              <a:t>Schoen, Steve, Thomson Higher Education -- ATTENDING</a:t>
            </a:r>
          </a:p>
          <a:p>
            <a:pPr lvl="0" algn="l">
              <a:defRPr sz="1800">
                <a:solidFill>
                  <a:srgbClr val="000000"/>
                </a:solidFill>
              </a:defRPr>
            </a:pPr>
            <a:r>
              <a:rPr sz="3300">
                <a:solidFill>
                  <a:srgbClr val="FFFFFF"/>
                </a:solidFill>
              </a:rPr>
              <a:t>David Serbun, Houghton Mifflin Company  -- ATTENDING</a:t>
            </a:r>
          </a:p>
          <a:p>
            <a:pPr lvl="0" algn="l">
              <a:defRPr sz="1800">
                <a:solidFill>
                  <a:srgbClr val="000000"/>
                </a:solidFill>
              </a:defRPr>
            </a:pPr>
            <a:r>
              <a:rPr sz="3300">
                <a:solidFill>
                  <a:srgbClr val="FFFFFF"/>
                </a:solidFill>
              </a:rPr>
              <a:t>Jonathan Stowe, John Wiley &amp; Sons, Inc. -- ATTENDING</a:t>
            </a:r>
          </a:p>
          <a:p>
            <a:pPr lvl="0" algn="l">
              <a:defRPr sz="1800">
                <a:solidFill>
                  <a:srgbClr val="000000"/>
                </a:solidFill>
              </a:defRPr>
            </a:pPr>
            <a:r>
              <a:rPr sz="3300">
                <a:solidFill>
                  <a:srgbClr val="FFFFFF"/>
                </a:solidFill>
              </a:rPr>
              <a:t>Glenn Kammen, Intelecom                 -- ATTENDING</a:t>
            </a:r>
          </a:p>
          <a:p>
            <a:pPr lvl="0" algn="l">
              <a:defRPr sz="1800">
                <a:solidFill>
                  <a:srgbClr val="000000"/>
                </a:solidFill>
              </a:defRPr>
            </a:pPr>
            <a:endParaRPr sz="3300">
              <a:solidFill>
                <a:srgbClr val="FFFFFF"/>
              </a:solidFill>
            </a:endParaRPr>
          </a:p>
          <a:p>
            <a:pPr lvl="0" algn="l">
              <a:defRPr sz="1800">
                <a:solidFill>
                  <a:srgbClr val="000000"/>
                </a:solidFill>
              </a:defRPr>
            </a:pPr>
            <a:r>
              <a:rPr sz="3300">
                <a:solidFill>
                  <a:srgbClr val="FFFFFF"/>
                </a:solidFill>
              </a:rPr>
              <a:t>Vivian 'Vivie' Sinou</a:t>
            </a:r>
          </a:p>
          <a:p>
            <a:pPr lvl="0" algn="l">
              <a:defRPr sz="1800">
                <a:solidFill>
                  <a:srgbClr val="000000"/>
                </a:solidFill>
              </a:defRPr>
            </a:pPr>
            <a:r>
              <a:rPr sz="3300">
                <a:solidFill>
                  <a:srgbClr val="FFFFFF"/>
                </a:solidFill>
              </a:rPr>
              <a:t>Dean, Distance &amp; Mediated Learning</a:t>
            </a:r>
          </a:p>
          <a:p>
            <a:pPr lvl="0" algn="l">
              <a:defRPr sz="1800">
                <a:solidFill>
                  <a:srgbClr val="000000"/>
                </a:solidFill>
              </a:defRPr>
            </a:pPr>
            <a:r>
              <a:rPr sz="3300">
                <a:solidFill>
                  <a:srgbClr val="FFFFFF"/>
                </a:solidFill>
              </a:rPr>
              <a:t>Foothill College</a:t>
            </a:r>
          </a:p>
        </p:txBody>
      </p:sp>
      <p:sp>
        <p:nvSpPr>
          <p:cNvPr id="68" name="Shape 68"/>
          <p:cNvSpPr/>
          <p:nvPr/>
        </p:nvSpPr>
        <p:spPr>
          <a:xfrm>
            <a:off x="9242300" y="393700"/>
            <a:ext cx="567816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B00"/>
                </a:solidFill>
              </a:defRPr>
            </a:lvl1pPr>
          </a:lstStyle>
          <a:p>
            <a:pPr lvl="0">
              <a:defRPr sz="1800">
                <a:solidFill>
                  <a:srgbClr val="000000"/>
                </a:solidFill>
              </a:defRPr>
            </a:pPr>
            <a:r>
              <a:rPr sz="3600">
                <a:solidFill>
                  <a:srgbClr val="FFFB00"/>
                </a:solidFill>
              </a:rPr>
              <a:t>Publisher Meeting @ Stanford</a:t>
            </a:r>
          </a:p>
        </p:txBody>
      </p:sp>
      <p:pic>
        <p:nvPicPr>
          <p:cNvPr id="69" name="27-04-05_1121001.jpg"/>
          <p:cNvPicPr/>
          <p:nvPr/>
        </p:nvPicPr>
        <p:blipFill>
          <a:blip r:embed="rId2">
            <a:extLst/>
          </a:blip>
          <a:stretch>
            <a:fillRect/>
          </a:stretch>
        </p:blipFill>
        <p:spPr>
          <a:xfrm>
            <a:off x="11798300" y="5549900"/>
            <a:ext cx="3877734" cy="290830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19-06-05_1436001.jpg"/>
          <p:cNvPicPr/>
          <p:nvPr/>
        </p:nvPicPr>
        <p:blipFill>
          <a:blip r:embed="rId2">
            <a:extLst/>
          </a:blip>
          <a:stretch>
            <a:fillRect/>
          </a:stretch>
        </p:blipFill>
        <p:spPr>
          <a:xfrm>
            <a:off x="292100" y="38100"/>
            <a:ext cx="5994401" cy="4495801"/>
          </a:xfrm>
          <a:prstGeom prst="rect">
            <a:avLst/>
          </a:prstGeom>
          <a:ln w="12700">
            <a:miter lim="400000"/>
          </a:ln>
        </p:spPr>
      </p:pic>
      <p:pic>
        <p:nvPicPr>
          <p:cNvPr id="72" name="21-06-05_0650001.jpg"/>
          <p:cNvPicPr/>
          <p:nvPr/>
        </p:nvPicPr>
        <p:blipFill>
          <a:blip r:embed="rId3">
            <a:extLst/>
          </a:blip>
          <a:stretch>
            <a:fillRect/>
          </a:stretch>
        </p:blipFill>
        <p:spPr>
          <a:xfrm>
            <a:off x="11671300" y="1035050"/>
            <a:ext cx="4597401" cy="3448051"/>
          </a:xfrm>
          <a:prstGeom prst="rect">
            <a:avLst/>
          </a:prstGeom>
          <a:ln w="12700">
            <a:miter lim="400000"/>
          </a:ln>
        </p:spPr>
      </p:pic>
      <p:pic>
        <p:nvPicPr>
          <p:cNvPr id="73" name="21-06-05_1141001.jpg"/>
          <p:cNvPicPr/>
          <p:nvPr/>
        </p:nvPicPr>
        <p:blipFill>
          <a:blip r:embed="rId4">
            <a:extLst/>
          </a:blip>
          <a:stretch>
            <a:fillRect/>
          </a:stretch>
        </p:blipFill>
        <p:spPr>
          <a:xfrm>
            <a:off x="5562600" y="-628650"/>
            <a:ext cx="6223000" cy="4667250"/>
          </a:xfrm>
          <a:prstGeom prst="rect">
            <a:avLst/>
          </a:prstGeom>
          <a:ln w="12700">
            <a:miter lim="400000"/>
          </a:ln>
        </p:spPr>
      </p:pic>
      <p:pic>
        <p:nvPicPr>
          <p:cNvPr id="74" name="21-06-05_1546002.jpg"/>
          <p:cNvPicPr/>
          <p:nvPr/>
        </p:nvPicPr>
        <p:blipFill>
          <a:blip r:embed="rId5">
            <a:extLst/>
          </a:blip>
          <a:stretch>
            <a:fillRect/>
          </a:stretch>
        </p:blipFill>
        <p:spPr>
          <a:xfrm>
            <a:off x="5867400" y="2946400"/>
            <a:ext cx="5613401" cy="4210051"/>
          </a:xfrm>
          <a:prstGeom prst="rect">
            <a:avLst/>
          </a:prstGeom>
          <a:ln w="12700">
            <a:miter lim="400000"/>
          </a:ln>
        </p:spPr>
      </p:pic>
      <p:pic>
        <p:nvPicPr>
          <p:cNvPr id="75" name="21-06-05_1622001.jpg"/>
          <p:cNvPicPr/>
          <p:nvPr/>
        </p:nvPicPr>
        <p:blipFill>
          <a:blip r:embed="rId6">
            <a:extLst/>
          </a:blip>
          <a:stretch>
            <a:fillRect/>
          </a:stretch>
        </p:blipFill>
        <p:spPr>
          <a:xfrm>
            <a:off x="228600" y="4927600"/>
            <a:ext cx="5092700" cy="3819525"/>
          </a:xfrm>
          <a:prstGeom prst="rect">
            <a:avLst/>
          </a:prstGeom>
          <a:ln w="12700">
            <a:miter lim="400000"/>
          </a:ln>
        </p:spPr>
      </p:pic>
      <p:pic>
        <p:nvPicPr>
          <p:cNvPr id="76" name="20-06-05_0524001.jpg"/>
          <p:cNvPicPr/>
          <p:nvPr/>
        </p:nvPicPr>
        <p:blipFill>
          <a:blip r:embed="rId7">
            <a:extLst/>
          </a:blip>
          <a:stretch>
            <a:fillRect/>
          </a:stretch>
        </p:blipFill>
        <p:spPr>
          <a:xfrm>
            <a:off x="11772900" y="5473700"/>
            <a:ext cx="4000500" cy="3000375"/>
          </a:xfrm>
          <a:prstGeom prst="rect">
            <a:avLst/>
          </a:prstGeom>
          <a:ln w="12700">
            <a:miter lim="400000"/>
          </a:ln>
        </p:spPr>
      </p:pic>
      <p:sp>
        <p:nvSpPr>
          <p:cNvPr id="77" name="Shape 77"/>
          <p:cNvSpPr/>
          <p:nvPr/>
        </p:nvSpPr>
        <p:spPr>
          <a:xfrm>
            <a:off x="6189972" y="7448550"/>
            <a:ext cx="497562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B00"/>
                </a:solidFill>
              </a:rPr>
              <a:t>June 21, 2005, </a:t>
            </a:r>
          </a:p>
          <a:p>
            <a:pPr lvl="0">
              <a:defRPr sz="1800">
                <a:solidFill>
                  <a:srgbClr val="000000"/>
                </a:solidFill>
              </a:defRPr>
            </a:pPr>
            <a:r>
              <a:rPr sz="3600">
                <a:solidFill>
                  <a:srgbClr val="FFFB00"/>
                </a:solidFill>
              </a:rPr>
              <a:t>IMS Alt-I-Lab Sheffield, UK</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20-06-06_1724001.jpg"/>
          <p:cNvPicPr/>
          <p:nvPr/>
        </p:nvPicPr>
        <p:blipFill>
          <a:blip r:embed="rId2">
            <a:extLst/>
          </a:blip>
          <a:stretch>
            <a:fillRect/>
          </a:stretch>
        </p:blipFill>
        <p:spPr>
          <a:xfrm>
            <a:off x="419100" y="558800"/>
            <a:ext cx="4800600" cy="3600450"/>
          </a:xfrm>
          <a:prstGeom prst="rect">
            <a:avLst/>
          </a:prstGeom>
          <a:ln w="12700">
            <a:miter lim="400000"/>
          </a:ln>
        </p:spPr>
      </p:pic>
      <p:pic>
        <p:nvPicPr>
          <p:cNvPr id="80" name="Untitled1.png"/>
          <p:cNvPicPr/>
          <p:nvPr/>
        </p:nvPicPr>
        <p:blipFill>
          <a:blip r:embed="rId3">
            <a:extLst/>
          </a:blip>
          <a:stretch>
            <a:fillRect/>
          </a:stretch>
        </p:blipFill>
        <p:spPr>
          <a:xfrm>
            <a:off x="1257300" y="4746515"/>
            <a:ext cx="3873500" cy="3940286"/>
          </a:xfrm>
          <a:prstGeom prst="rect">
            <a:avLst/>
          </a:prstGeom>
          <a:ln w="12700">
            <a:miter lim="400000"/>
          </a:ln>
        </p:spPr>
      </p:pic>
      <p:pic>
        <p:nvPicPr>
          <p:cNvPr id="81" name="Untitled3.png"/>
          <p:cNvPicPr/>
          <p:nvPr/>
        </p:nvPicPr>
        <p:blipFill>
          <a:blip r:embed="rId4">
            <a:extLst/>
          </a:blip>
          <a:stretch>
            <a:fillRect/>
          </a:stretch>
        </p:blipFill>
        <p:spPr>
          <a:xfrm>
            <a:off x="10807700" y="426848"/>
            <a:ext cx="4800601" cy="3627009"/>
          </a:xfrm>
          <a:prstGeom prst="rect">
            <a:avLst/>
          </a:prstGeom>
          <a:ln w="12700">
            <a:miter lim="400000"/>
          </a:ln>
        </p:spPr>
      </p:pic>
      <p:pic>
        <p:nvPicPr>
          <p:cNvPr id="82" name="3.png"/>
          <p:cNvPicPr/>
          <p:nvPr/>
        </p:nvPicPr>
        <p:blipFill>
          <a:blip r:embed="rId5">
            <a:extLst/>
          </a:blip>
          <a:stretch>
            <a:fillRect/>
          </a:stretch>
        </p:blipFill>
        <p:spPr>
          <a:xfrm>
            <a:off x="5638800" y="495300"/>
            <a:ext cx="4981443" cy="3632200"/>
          </a:xfrm>
          <a:prstGeom prst="rect">
            <a:avLst/>
          </a:prstGeom>
          <a:ln w="12700">
            <a:miter lim="400000"/>
          </a:ln>
        </p:spPr>
      </p:pic>
      <p:pic>
        <p:nvPicPr>
          <p:cNvPr id="83" name="Untitled5.png"/>
          <p:cNvPicPr/>
          <p:nvPr/>
        </p:nvPicPr>
        <p:blipFill>
          <a:blip r:embed="rId6">
            <a:extLst/>
          </a:blip>
          <a:stretch>
            <a:fillRect/>
          </a:stretch>
        </p:blipFill>
        <p:spPr>
          <a:xfrm>
            <a:off x="10795000" y="4863110"/>
            <a:ext cx="5257800" cy="4014190"/>
          </a:xfrm>
          <a:prstGeom prst="rect">
            <a:avLst/>
          </a:prstGeom>
          <a:ln w="12700">
            <a:miter lim="400000"/>
          </a:ln>
        </p:spPr>
      </p:pic>
      <p:sp>
        <p:nvSpPr>
          <p:cNvPr id="84" name="Shape 84"/>
          <p:cNvSpPr/>
          <p:nvPr/>
        </p:nvSpPr>
        <p:spPr>
          <a:xfrm>
            <a:off x="6496446" y="5702300"/>
            <a:ext cx="2914875" cy="166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FFFB00"/>
                </a:solidFill>
              </a:rPr>
              <a:t>June 21, 2006 </a:t>
            </a:r>
          </a:p>
          <a:p>
            <a:pPr lvl="0">
              <a:defRPr sz="1800">
                <a:solidFill>
                  <a:srgbClr val="000000"/>
                </a:solidFill>
              </a:defRPr>
            </a:pPr>
            <a:r>
              <a:rPr sz="3600">
                <a:solidFill>
                  <a:srgbClr val="FFFB00"/>
                </a:solidFill>
              </a:rPr>
              <a:t>IMS Alt-I-Lab </a:t>
            </a:r>
          </a:p>
          <a:p>
            <a:pPr lvl="0">
              <a:defRPr sz="1800">
                <a:solidFill>
                  <a:srgbClr val="000000"/>
                </a:solidFill>
              </a:defRPr>
            </a:pPr>
            <a:r>
              <a:rPr sz="3600">
                <a:solidFill>
                  <a:srgbClr val="FFFB00"/>
                </a:solidFill>
              </a:rPr>
              <a:t>Indianapolis, IN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501</TotalTime>
  <Words>789</Words>
  <Application>Microsoft Macintosh PowerPoint</Application>
  <PresentationFormat>Custom</PresentationFormat>
  <Paragraphs>108</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Black</vt:lpstr>
      <vt:lpstr>Building the Next Generation LMS From the Inside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Escape from the LMS!!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Emerging Learning Systems</vt:lpstr>
      <vt:lpstr>PowerPoint Presentation</vt:lpstr>
      <vt:lpstr>PowerPoint Presentation</vt:lpstr>
      <vt:lpstr>PowerPoint Presentation</vt:lpstr>
      <vt:lpstr>PowerPoint Presentation</vt:lpstr>
      <vt:lpstr>PowerPoint Presentation</vt:lpstr>
      <vt:lpstr>Open Source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Sakai: Ten Years of  Open Source Leadersip</dc:title>
  <cp:lastModifiedBy>Charles Severance</cp:lastModifiedBy>
  <cp:revision>20</cp:revision>
  <dcterms:modified xsi:type="dcterms:W3CDTF">2015-06-01T13:31:24Z</dcterms:modified>
</cp:coreProperties>
</file>